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84"/>
  </p:notesMasterIdLst>
  <p:sldIdLst>
    <p:sldId id="256" r:id="rId2"/>
    <p:sldId id="306" r:id="rId3"/>
    <p:sldId id="423" r:id="rId4"/>
    <p:sldId id="420" r:id="rId5"/>
    <p:sldId id="421" r:id="rId6"/>
    <p:sldId id="426" r:id="rId7"/>
    <p:sldId id="425" r:id="rId8"/>
    <p:sldId id="422" r:id="rId9"/>
    <p:sldId id="424" r:id="rId10"/>
    <p:sldId id="427" r:id="rId11"/>
    <p:sldId id="429" r:id="rId12"/>
    <p:sldId id="428" r:id="rId13"/>
    <p:sldId id="430" r:id="rId14"/>
    <p:sldId id="432" r:id="rId15"/>
    <p:sldId id="434" r:id="rId16"/>
    <p:sldId id="762" r:id="rId17"/>
    <p:sldId id="437" r:id="rId18"/>
    <p:sldId id="436" r:id="rId19"/>
    <p:sldId id="435" r:id="rId20"/>
    <p:sldId id="440" r:id="rId21"/>
    <p:sldId id="438" r:id="rId22"/>
    <p:sldId id="439" r:id="rId23"/>
    <p:sldId id="728" r:id="rId24"/>
    <p:sldId id="729" r:id="rId25"/>
    <p:sldId id="730" r:id="rId26"/>
    <p:sldId id="735" r:id="rId27"/>
    <p:sldId id="736" r:id="rId28"/>
    <p:sldId id="731" r:id="rId29"/>
    <p:sldId id="737" r:id="rId30"/>
    <p:sldId id="738" r:id="rId31"/>
    <p:sldId id="732" r:id="rId32"/>
    <p:sldId id="733" r:id="rId33"/>
    <p:sldId id="734" r:id="rId34"/>
    <p:sldId id="740" r:id="rId35"/>
    <p:sldId id="739" r:id="rId36"/>
    <p:sldId id="741" r:id="rId37"/>
    <p:sldId id="742" r:id="rId38"/>
    <p:sldId id="449" r:id="rId39"/>
    <p:sldId id="459" r:id="rId40"/>
    <p:sldId id="761" r:id="rId41"/>
    <p:sldId id="760" r:id="rId42"/>
    <p:sldId id="752" r:id="rId43"/>
    <p:sldId id="754" r:id="rId44"/>
    <p:sldId id="755" r:id="rId45"/>
    <p:sldId id="756" r:id="rId46"/>
    <p:sldId id="757" r:id="rId47"/>
    <p:sldId id="758" r:id="rId48"/>
    <p:sldId id="759" r:id="rId49"/>
    <p:sldId id="452" r:id="rId50"/>
    <p:sldId id="450" r:id="rId51"/>
    <p:sldId id="747" r:id="rId52"/>
    <p:sldId id="451" r:id="rId53"/>
    <p:sldId id="748" r:id="rId54"/>
    <p:sldId id="480" r:id="rId55"/>
    <p:sldId id="749" r:id="rId56"/>
    <p:sldId id="750" r:id="rId57"/>
    <p:sldId id="456" r:id="rId58"/>
    <p:sldId id="478" r:id="rId59"/>
    <p:sldId id="454" r:id="rId60"/>
    <p:sldId id="751" r:id="rId61"/>
    <p:sldId id="453" r:id="rId62"/>
    <p:sldId id="455" r:id="rId63"/>
    <p:sldId id="472" r:id="rId64"/>
    <p:sldId id="753" r:id="rId65"/>
    <p:sldId id="462" r:id="rId66"/>
    <p:sldId id="461" r:id="rId67"/>
    <p:sldId id="463" r:id="rId68"/>
    <p:sldId id="479" r:id="rId69"/>
    <p:sldId id="464" r:id="rId70"/>
    <p:sldId id="465" r:id="rId71"/>
    <p:sldId id="466" r:id="rId72"/>
    <p:sldId id="467" r:id="rId73"/>
    <p:sldId id="468" r:id="rId74"/>
    <p:sldId id="550" r:id="rId75"/>
    <p:sldId id="551" r:id="rId76"/>
    <p:sldId id="552" r:id="rId77"/>
    <p:sldId id="553" r:id="rId78"/>
    <p:sldId id="575" r:id="rId79"/>
    <p:sldId id="591" r:id="rId80"/>
    <p:sldId id="592" r:id="rId81"/>
    <p:sldId id="582" r:id="rId82"/>
    <p:sldId id="593" r:id="rId83"/>
    <p:sldId id="576" r:id="rId84"/>
    <p:sldId id="577" r:id="rId85"/>
    <p:sldId id="588" r:id="rId86"/>
    <p:sldId id="578" r:id="rId87"/>
    <p:sldId id="581" r:id="rId88"/>
    <p:sldId id="580" r:id="rId89"/>
    <p:sldId id="579" r:id="rId90"/>
    <p:sldId id="583" r:id="rId91"/>
    <p:sldId id="584" r:id="rId92"/>
    <p:sldId id="585" r:id="rId93"/>
    <p:sldId id="590" r:id="rId94"/>
    <p:sldId id="589" r:id="rId95"/>
    <p:sldId id="586" r:id="rId96"/>
    <p:sldId id="587" r:id="rId97"/>
    <p:sldId id="469" r:id="rId98"/>
    <p:sldId id="562" r:id="rId99"/>
    <p:sldId id="563" r:id="rId100"/>
    <p:sldId id="564" r:id="rId101"/>
    <p:sldId id="470" r:id="rId102"/>
    <p:sldId id="471" r:id="rId103"/>
    <p:sldId id="477" r:id="rId104"/>
    <p:sldId id="382" r:id="rId105"/>
    <p:sldId id="383" r:id="rId106"/>
    <p:sldId id="384" r:id="rId107"/>
    <p:sldId id="441" r:id="rId108"/>
    <p:sldId id="446" r:id="rId109"/>
    <p:sldId id="447" r:id="rId110"/>
    <p:sldId id="386" r:id="rId111"/>
    <p:sldId id="388" r:id="rId112"/>
    <p:sldId id="389" r:id="rId113"/>
    <p:sldId id="390" r:id="rId114"/>
    <p:sldId id="391" r:id="rId115"/>
    <p:sldId id="392" r:id="rId116"/>
    <p:sldId id="393" r:id="rId117"/>
    <p:sldId id="448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3" r:id="rId127"/>
    <p:sldId id="404" r:id="rId128"/>
    <p:sldId id="405" r:id="rId129"/>
    <p:sldId id="406" r:id="rId130"/>
    <p:sldId id="407" r:id="rId131"/>
    <p:sldId id="408" r:id="rId132"/>
    <p:sldId id="443" r:id="rId133"/>
    <p:sldId id="444" r:id="rId134"/>
    <p:sldId id="409" r:id="rId135"/>
    <p:sldId id="410" r:id="rId136"/>
    <p:sldId id="445" r:id="rId137"/>
    <p:sldId id="413" r:id="rId138"/>
    <p:sldId id="414" r:id="rId139"/>
    <p:sldId id="415" r:id="rId140"/>
    <p:sldId id="416" r:id="rId141"/>
    <p:sldId id="417" r:id="rId142"/>
    <p:sldId id="418" r:id="rId143"/>
    <p:sldId id="419" r:id="rId144"/>
    <p:sldId id="307" r:id="rId145"/>
    <p:sldId id="308" r:id="rId146"/>
    <p:sldId id="309" r:id="rId147"/>
    <p:sldId id="310" r:id="rId148"/>
    <p:sldId id="726" r:id="rId149"/>
    <p:sldId id="727" r:id="rId150"/>
    <p:sldId id="718" r:id="rId151"/>
    <p:sldId id="719" r:id="rId152"/>
    <p:sldId id="721" r:id="rId153"/>
    <p:sldId id="722" r:id="rId154"/>
    <p:sldId id="723" r:id="rId155"/>
    <p:sldId id="724" r:id="rId156"/>
    <p:sldId id="311" r:id="rId157"/>
    <p:sldId id="312" r:id="rId158"/>
    <p:sldId id="313" r:id="rId159"/>
    <p:sldId id="314" r:id="rId160"/>
    <p:sldId id="315" r:id="rId161"/>
    <p:sldId id="316" r:id="rId162"/>
    <p:sldId id="317" r:id="rId163"/>
    <p:sldId id="318" r:id="rId164"/>
    <p:sldId id="743" r:id="rId165"/>
    <p:sldId id="744" r:id="rId166"/>
    <p:sldId id="717" r:id="rId167"/>
    <p:sldId id="319" r:id="rId168"/>
    <p:sldId id="321" r:id="rId169"/>
    <p:sldId id="322" r:id="rId170"/>
    <p:sldId id="323" r:id="rId171"/>
    <p:sldId id="324" r:id="rId172"/>
    <p:sldId id="745" r:id="rId173"/>
    <p:sldId id="325" r:id="rId174"/>
    <p:sldId id="326" r:id="rId175"/>
    <p:sldId id="327" r:id="rId176"/>
    <p:sldId id="328" r:id="rId177"/>
    <p:sldId id="329" r:id="rId178"/>
    <p:sldId id="330" r:id="rId179"/>
    <p:sldId id="331" r:id="rId180"/>
    <p:sldId id="332" r:id="rId181"/>
    <p:sldId id="333" r:id="rId182"/>
    <p:sldId id="334" r:id="rId183"/>
    <p:sldId id="746" r:id="rId184"/>
    <p:sldId id="335" r:id="rId185"/>
    <p:sldId id="336" r:id="rId186"/>
    <p:sldId id="337" r:id="rId187"/>
    <p:sldId id="338" r:id="rId188"/>
    <p:sldId id="339" r:id="rId189"/>
    <p:sldId id="340" r:id="rId190"/>
    <p:sldId id="341" r:id="rId191"/>
    <p:sldId id="343" r:id="rId192"/>
    <p:sldId id="345" r:id="rId193"/>
    <p:sldId id="346" r:id="rId194"/>
    <p:sldId id="347" r:id="rId195"/>
    <p:sldId id="348" r:id="rId196"/>
    <p:sldId id="349" r:id="rId197"/>
    <p:sldId id="350" r:id="rId198"/>
    <p:sldId id="362" r:id="rId199"/>
    <p:sldId id="363" r:id="rId200"/>
    <p:sldId id="364" r:id="rId201"/>
    <p:sldId id="365" r:id="rId202"/>
    <p:sldId id="366" r:id="rId203"/>
    <p:sldId id="367" r:id="rId204"/>
    <p:sldId id="368" r:id="rId205"/>
    <p:sldId id="369" r:id="rId206"/>
    <p:sldId id="370" r:id="rId207"/>
    <p:sldId id="371" r:id="rId208"/>
    <p:sldId id="372" r:id="rId209"/>
    <p:sldId id="373" r:id="rId210"/>
    <p:sldId id="374" r:id="rId211"/>
    <p:sldId id="375" r:id="rId212"/>
    <p:sldId id="376" r:id="rId213"/>
    <p:sldId id="377" r:id="rId214"/>
    <p:sldId id="378" r:id="rId215"/>
    <p:sldId id="379" r:id="rId216"/>
    <p:sldId id="380" r:id="rId217"/>
    <p:sldId id="381" r:id="rId218"/>
    <p:sldId id="549" r:id="rId219"/>
    <p:sldId id="662" r:id="rId220"/>
    <p:sldId id="607" r:id="rId221"/>
    <p:sldId id="608" r:id="rId222"/>
    <p:sldId id="600" r:id="rId223"/>
    <p:sldId id="610" r:id="rId224"/>
    <p:sldId id="663" r:id="rId225"/>
    <p:sldId id="601" r:id="rId226"/>
    <p:sldId id="602" r:id="rId227"/>
    <p:sldId id="603" r:id="rId228"/>
    <p:sldId id="604" r:id="rId229"/>
    <p:sldId id="605" r:id="rId230"/>
    <p:sldId id="606" r:id="rId231"/>
    <p:sldId id="664" r:id="rId232"/>
    <p:sldId id="661" r:id="rId233"/>
    <p:sldId id="665" r:id="rId234"/>
    <p:sldId id="666" r:id="rId235"/>
    <p:sldId id="697" r:id="rId236"/>
    <p:sldId id="698" r:id="rId237"/>
    <p:sldId id="667" r:id="rId238"/>
    <p:sldId id="668" r:id="rId239"/>
    <p:sldId id="669" r:id="rId240"/>
    <p:sldId id="670" r:id="rId241"/>
    <p:sldId id="673" r:id="rId242"/>
    <p:sldId id="674" r:id="rId243"/>
    <p:sldId id="671" r:id="rId244"/>
    <p:sldId id="672" r:id="rId245"/>
    <p:sldId id="675" r:id="rId246"/>
    <p:sldId id="676" r:id="rId247"/>
    <p:sldId id="677" r:id="rId248"/>
    <p:sldId id="678" r:id="rId249"/>
    <p:sldId id="679" r:id="rId250"/>
    <p:sldId id="680" r:id="rId251"/>
    <p:sldId id="694" r:id="rId252"/>
    <p:sldId id="681" r:id="rId253"/>
    <p:sldId id="683" r:id="rId254"/>
    <p:sldId id="682" r:id="rId255"/>
    <p:sldId id="684" r:id="rId256"/>
    <p:sldId id="685" r:id="rId257"/>
    <p:sldId id="688" r:id="rId258"/>
    <p:sldId id="686" r:id="rId259"/>
    <p:sldId id="687" r:id="rId260"/>
    <p:sldId id="689" r:id="rId261"/>
    <p:sldId id="690" r:id="rId262"/>
    <p:sldId id="691" r:id="rId263"/>
    <p:sldId id="692" r:id="rId264"/>
    <p:sldId id="693" r:id="rId265"/>
    <p:sldId id="695" r:id="rId266"/>
    <p:sldId id="696" r:id="rId267"/>
    <p:sldId id="699" r:id="rId268"/>
    <p:sldId id="700" r:id="rId269"/>
    <p:sldId id="711" r:id="rId270"/>
    <p:sldId id="703" r:id="rId271"/>
    <p:sldId id="705" r:id="rId272"/>
    <p:sldId id="704" r:id="rId273"/>
    <p:sldId id="706" r:id="rId274"/>
    <p:sldId id="707" r:id="rId275"/>
    <p:sldId id="713" r:id="rId276"/>
    <p:sldId id="714" r:id="rId277"/>
    <p:sldId id="715" r:id="rId278"/>
    <p:sldId id="716" r:id="rId279"/>
    <p:sldId id="710" r:id="rId280"/>
    <p:sldId id="708" r:id="rId281"/>
    <p:sldId id="709" r:id="rId282"/>
    <p:sldId id="712" r:id="rId2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50000" autoAdjust="0"/>
  </p:normalViewPr>
  <p:slideViewPr>
    <p:cSldViewPr>
      <p:cViewPr>
        <p:scale>
          <a:sx n="82" d="100"/>
          <a:sy n="82" d="100"/>
        </p:scale>
        <p:origin x="-1474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slide" Target="slides/slide280.xml"/><Relationship Id="rId286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BD6FA9E-4881-4B71-93CF-F5808F4797B5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9C6FA-E93F-4E30-85DA-B4EB01D357FA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914C1D8-AAE9-40F6-A26C-C479F35E7ED0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95AA-2E70-4D63-9EEF-A9F171C1F20A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AE27-D29F-40BC-B3E8-0C149012712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AB035E7-73BA-4F8C-86F1-CD658D3C57CC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DA6DCE3-AC1B-4884-B50D-47C804B4BAD0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1BCF-0BB9-4801-9293-FFF4EE990D8D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2B30-BC9B-43A4-BCD9-A5DACA1237A5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411-C7A1-4CC3-8F9F-1459560BA331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6CC8B2F-9B2D-497B-8AE6-B9D31F52CD2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2D66367-90D8-4F6E-8463-F85FE19B933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검색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정제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Query string </a:t>
            </a:r>
            <a:r>
              <a:rPr lang="ko-KR" altLang="en-US" dirty="0" smtClean="0"/>
              <a:t>해석하기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ElementTree</a:t>
            </a:r>
            <a:r>
              <a:rPr lang="ko-KR" altLang="en-US" dirty="0" smtClean="0"/>
              <a:t>로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를 통해 직접 접근해서  파일을 읽기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5064"/>
            <a:ext cx="33924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45" y="3886001"/>
            <a:ext cx="49434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6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ElementTree</a:t>
            </a:r>
            <a:r>
              <a:rPr lang="ko-KR" altLang="en-US" dirty="0"/>
              <a:t>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(root node).write(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새로운 파일 생성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4365104"/>
            <a:ext cx="266429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583264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7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93491"/>
            <a:ext cx="5610225" cy="387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ElementTree</a:t>
            </a:r>
            <a:r>
              <a:rPr lang="ko-KR" altLang="en-US" dirty="0"/>
              <a:t>로 </a:t>
            </a:r>
            <a:r>
              <a:rPr lang="en-US" altLang="ko-KR" dirty="0" smtClean="0"/>
              <a:t>html</a:t>
            </a:r>
            <a:r>
              <a:rPr lang="ko-KR" altLang="en-US" dirty="0"/>
              <a:t>파일 생성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(root node).write(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새로운 파일 생성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05064"/>
            <a:ext cx="3976886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3. </a:t>
            </a:r>
            <a:r>
              <a:rPr lang="en-US" altLang="ko-KR" sz="9600" dirty="0" err="1" smtClean="0"/>
              <a:t>JSon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Json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</a:t>
            </a:r>
            <a:r>
              <a:rPr lang="ko-KR" altLang="en-US" sz="6000" dirty="0"/>
              <a:t>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기본 문장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{ }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Key</a:t>
            </a:r>
            <a:r>
              <a:rPr lang="ko-KR" altLang="en-US" dirty="0" smtClean="0"/>
              <a:t>와 값이 쌍으로 구성된 문장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값에 들어갈 수 있는 구조로 </a:t>
            </a:r>
            <a:r>
              <a:rPr lang="en-US" altLang="ko-KR" dirty="0" smtClean="0"/>
              <a:t>{}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데이터타입이 들어감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28498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{“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” 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1”: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……}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72514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1,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2 ,……]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5730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 }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00853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]</a:t>
            </a:r>
            <a:r>
              <a:rPr lang="ko-KR" altLang="en-US" dirty="0" smtClean="0"/>
              <a:t> 문장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변환기준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encoding/decoding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49488" y="2852936"/>
            <a:ext cx="5616624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Python Object (Dictionary, List, Tuple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</a:rPr>
              <a:t>문자열로 변경하는 </a:t>
            </a:r>
            <a:r>
              <a:rPr lang="en-US" altLang="ko-KR" sz="1400" dirty="0">
                <a:solidFill>
                  <a:schemeClr val="tx1"/>
                </a:solidFill>
              </a:rPr>
              <a:t>JSON Encoding </a:t>
            </a:r>
            <a:r>
              <a:rPr lang="ko-KR" altLang="en-US" sz="1400" dirty="0">
                <a:solidFill>
                  <a:schemeClr val="tx1"/>
                </a:solidFill>
              </a:rPr>
              <a:t>이라 부른다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JSON </a:t>
            </a:r>
            <a:r>
              <a:rPr lang="ko-KR" altLang="en-US" sz="1400" dirty="0" err="1">
                <a:solidFill>
                  <a:schemeClr val="tx1"/>
                </a:solidFill>
              </a:rPr>
              <a:t>인코딩을</a:t>
            </a:r>
            <a:r>
              <a:rPr lang="ko-KR" altLang="en-US" sz="1400" dirty="0">
                <a:solidFill>
                  <a:schemeClr val="tx1"/>
                </a:solidFill>
              </a:rPr>
              <a:t> 위해서는 우선 </a:t>
            </a:r>
            <a:r>
              <a:rPr lang="en-US" altLang="ko-KR" sz="1400" dirty="0" err="1">
                <a:solidFill>
                  <a:schemeClr val="tx1"/>
                </a:solidFill>
              </a:rPr>
              <a:t>json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라이브러리를 </a:t>
            </a:r>
            <a:r>
              <a:rPr lang="en-US" altLang="ko-KR" sz="1400" dirty="0">
                <a:solidFill>
                  <a:schemeClr val="tx1"/>
                </a:solidFill>
              </a:rPr>
              <a:t>import </a:t>
            </a:r>
            <a:r>
              <a:rPr lang="ko-KR" altLang="en-US" sz="1400" dirty="0">
                <a:solidFill>
                  <a:schemeClr val="tx1"/>
                </a:solidFill>
              </a:rPr>
              <a:t>한 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json.dumps</a:t>
            </a:r>
            <a:r>
              <a:rPr lang="en-US" altLang="ko-KR" sz="1400" dirty="0">
                <a:solidFill>
                  <a:schemeClr val="tx1"/>
                </a:solidFill>
              </a:rPr>
              <a:t>() </a:t>
            </a:r>
            <a:r>
              <a:rPr lang="ko-KR" altLang="en-US" sz="1400" dirty="0" err="1">
                <a:solidFill>
                  <a:schemeClr val="tx1"/>
                </a:solidFill>
              </a:rPr>
              <a:t>메서드를</a:t>
            </a:r>
            <a:r>
              <a:rPr lang="ko-KR" altLang="en-US" sz="1400" dirty="0">
                <a:solidFill>
                  <a:schemeClr val="tx1"/>
                </a:solidFill>
              </a:rPr>
              <a:t> 써서 </a:t>
            </a:r>
            <a:r>
              <a:rPr lang="en-US" altLang="ko-KR" sz="1400" dirty="0">
                <a:solidFill>
                  <a:schemeClr val="tx1"/>
                </a:solidFill>
              </a:rPr>
              <a:t>Python Object</a:t>
            </a:r>
            <a:r>
              <a:rPr lang="ko-KR" altLang="en-US" sz="1400" dirty="0">
                <a:solidFill>
                  <a:schemeClr val="tx1"/>
                </a:solidFill>
              </a:rPr>
              <a:t>를 문자열로 변환하면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0157" y="4653136"/>
            <a:ext cx="5616624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</a:rPr>
              <a:t>문자열을 </a:t>
            </a:r>
            <a:r>
              <a:rPr lang="en-US" altLang="ko-KR" sz="1400" dirty="0">
                <a:solidFill>
                  <a:schemeClr val="tx1"/>
                </a:solidFill>
              </a:rPr>
              <a:t>Python </a:t>
            </a:r>
            <a:r>
              <a:rPr lang="ko-KR" altLang="en-US" sz="1400" dirty="0">
                <a:solidFill>
                  <a:schemeClr val="tx1"/>
                </a:solidFill>
              </a:rPr>
              <a:t>타입 </a:t>
            </a:r>
            <a:r>
              <a:rPr lang="en-US" altLang="ko-KR" sz="1400" dirty="0">
                <a:solidFill>
                  <a:schemeClr val="tx1"/>
                </a:solidFill>
              </a:rPr>
              <a:t>(Dictionary, List, Tuple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으로 변경하는 것을 </a:t>
            </a:r>
            <a:r>
              <a:rPr lang="en-US" altLang="ko-KR" sz="1400" dirty="0">
                <a:solidFill>
                  <a:schemeClr val="tx1"/>
                </a:solidFill>
              </a:rPr>
              <a:t>JSON Decoding </a:t>
            </a:r>
            <a:r>
              <a:rPr lang="ko-KR" altLang="en-US" sz="1400" dirty="0">
                <a:solidFill>
                  <a:schemeClr val="tx1"/>
                </a:solidFill>
              </a:rPr>
              <a:t>이라 부른다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 err="1">
                <a:solidFill>
                  <a:schemeClr val="tx1"/>
                </a:solidFill>
              </a:rPr>
              <a:t>디코딩은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json.loads</a:t>
            </a:r>
            <a:r>
              <a:rPr lang="en-US" altLang="ko-KR" sz="1400" dirty="0">
                <a:solidFill>
                  <a:schemeClr val="tx1"/>
                </a:solidFill>
              </a:rPr>
              <a:t>() </a:t>
            </a:r>
            <a:r>
              <a:rPr lang="ko-KR" altLang="en-US" sz="1400" dirty="0" err="1">
                <a:solidFill>
                  <a:schemeClr val="tx1"/>
                </a:solidFill>
              </a:rPr>
              <a:t>메서드를</a:t>
            </a:r>
            <a:r>
              <a:rPr lang="ko-KR" altLang="en-US" sz="1400" dirty="0">
                <a:solidFill>
                  <a:schemeClr val="tx1"/>
                </a:solidFill>
              </a:rPr>
              <a:t> 사용하여 문자열을 </a:t>
            </a:r>
            <a:r>
              <a:rPr lang="en-US" altLang="ko-KR" sz="1400" dirty="0">
                <a:solidFill>
                  <a:schemeClr val="tx1"/>
                </a:solidFill>
              </a:rPr>
              <a:t>Python </a:t>
            </a:r>
            <a:r>
              <a:rPr lang="ko-KR" altLang="en-US" sz="1400" dirty="0">
                <a:solidFill>
                  <a:schemeClr val="tx1"/>
                </a:solidFill>
              </a:rPr>
              <a:t>타입으로 변경하게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321297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 encoding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7320" y="505005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 decoding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 </a:t>
            </a:r>
            <a:r>
              <a:rPr lang="ko-KR" altLang="en-US" dirty="0" smtClean="0"/>
              <a:t>된 것을 다시 원래의 기준으로 전환하는 것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25448"/>
              </p:ext>
            </p:extLst>
          </p:nvPr>
        </p:nvGraphicFramePr>
        <p:xfrm>
          <a:off x="1331640" y="3501008"/>
          <a:ext cx="6480720" cy="2743200"/>
        </p:xfrm>
        <a:graphic>
          <a:graphicData uri="http://schemas.openxmlformats.org/drawingml/2006/table">
            <a:tbl>
              <a:tblPr/>
              <a:tblGrid>
                <a:gridCol w="2851516"/>
                <a:gridCol w="36292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unicode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(int)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</a:t>
            </a:r>
            <a:r>
              <a:rPr lang="ko-KR" altLang="en-US" dirty="0" smtClean="0"/>
              <a:t>되지 않을 것을 특정 기준에 따라 전환하는 것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83163"/>
              </p:ext>
            </p:extLst>
          </p:nvPr>
        </p:nvGraphicFramePr>
        <p:xfrm>
          <a:off x="1547664" y="3356992"/>
          <a:ext cx="6192688" cy="2808312"/>
        </p:xfrm>
        <a:graphic>
          <a:graphicData uri="http://schemas.openxmlformats.org/drawingml/2006/table">
            <a:tbl>
              <a:tblPr/>
              <a:tblGrid>
                <a:gridCol w="3061738"/>
                <a:gridCol w="3130950"/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list, tuple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str, unicode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int, long, 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?</a:t>
            </a:r>
            <a:r>
              <a:rPr lang="ko-KR" altLang="en-US" dirty="0" smtClean="0"/>
              <a:t>부터 시작하고  </a:t>
            </a:r>
            <a:r>
              <a:rPr lang="en-US" altLang="ko-KR" dirty="0" smtClean="0"/>
              <a:t>name=value</a:t>
            </a:r>
            <a:r>
              <a:rPr lang="ko-KR" altLang="en-US" dirty="0" smtClean="0"/>
              <a:t>로 구성하면서 여러 개일 경우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로 분리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7658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decoding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json.load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</a:t>
            </a:r>
            <a:r>
              <a:rPr lang="en-US" altLang="ko-KR" dirty="0"/>
              <a:t>(</a:t>
            </a:r>
            <a:r>
              <a:rPr lang="en-US" altLang="ko-KR" dirty="0" err="1"/>
              <a:t>fp</a:t>
            </a:r>
            <a:r>
              <a:rPr lang="en-US" altLang="ko-KR" dirty="0"/>
              <a:t>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1736"/>
              </p:ext>
            </p:extLst>
          </p:nvPr>
        </p:nvGraphicFramePr>
        <p:xfrm>
          <a:off x="683568" y="2564904"/>
          <a:ext cx="7704856" cy="3913658"/>
        </p:xfrm>
        <a:graphic>
          <a:graphicData uri="http://schemas.openxmlformats.org/drawingml/2006/table">
            <a:tbl>
              <a:tblPr/>
              <a:tblGrid>
                <a:gridCol w="2190596"/>
                <a:gridCol w="5514260"/>
              </a:tblGrid>
              <a:tr h="2692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0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parse_float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parse_int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3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parse_constant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object_pairs_hook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쌍의 정렬 된 목록으로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문자 그대로 모든 개체의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 키 및 값 쌍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예를 들어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collections.OrderedDict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삽입의 순서를 기억한다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복호화되는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순서에 의존 맞춤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디코더를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구현하기 위해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 정의되어있는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우선합니다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스트림을</a:t>
            </a:r>
            <a:r>
              <a:rPr lang="ko-KR" altLang="en-US" dirty="0" smtClean="0"/>
              <a:t> 파일에 저장하고 다시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처리를 위한 변환처리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9053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</a:t>
            </a:r>
            <a:r>
              <a:rPr lang="en-US" altLang="ko-KR" dirty="0" err="1" smtClean="0"/>
              <a:t>son</a:t>
            </a:r>
            <a:r>
              <a:rPr lang="en-US" altLang="ko-KR" dirty="0" smtClean="0"/>
              <a:t> </a:t>
            </a:r>
            <a:r>
              <a:rPr lang="en-US" altLang="ko-KR" dirty="0"/>
              <a:t>Module : </a:t>
            </a:r>
            <a:r>
              <a:rPr lang="en-US" altLang="ko-KR" dirty="0" err="1" smtClean="0"/>
              <a:t>json.loads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json.loads</a:t>
            </a:r>
            <a:r>
              <a:rPr lang="en-US" altLang="ko-KR" dirty="0"/>
              <a:t>(s[,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70818"/>
              </p:ext>
            </p:extLst>
          </p:nvPr>
        </p:nvGraphicFramePr>
        <p:xfrm>
          <a:off x="971600" y="3140968"/>
          <a:ext cx="7344816" cy="3247357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9011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2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parse_float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parse_int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73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parse_constant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object_pairs_hook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변환을 위한 함수 변환 연결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5624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object_hook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6" y="5949280"/>
            <a:ext cx="74676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36466"/>
            <a:ext cx="7334250" cy="5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변환함수를 지정하고 변환하는 객체의 값을 처리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53539" y="3212976"/>
            <a:ext cx="3133535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_processing(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4860032" y="5733256"/>
            <a:ext cx="266429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2"/>
            <a:endCxn id="3" idx="3"/>
          </p:cNvCxnSpPr>
          <p:nvPr/>
        </p:nvCxnSpPr>
        <p:spPr>
          <a:xfrm rot="16200000" flipH="1">
            <a:off x="6711238" y="5136190"/>
            <a:ext cx="1422158" cy="204021"/>
          </a:xfrm>
          <a:prstGeom prst="bentConnector4">
            <a:avLst>
              <a:gd name="adj1" fmla="val 15505"/>
              <a:gd name="adj2" fmla="val 53698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1"/>
          </p:cNvCxnSpPr>
          <p:nvPr/>
        </p:nvCxnSpPr>
        <p:spPr>
          <a:xfrm rot="10800000" flipV="1">
            <a:off x="5292083" y="3870049"/>
            <a:ext cx="461457" cy="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152901" y="5755908"/>
            <a:ext cx="15903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960" y="3117141"/>
            <a:ext cx="2387749" cy="15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>
            <a:stCxn id="26627" idx="2"/>
            <a:endCxn id="29" idx="0"/>
          </p:cNvCxnSpPr>
          <p:nvPr/>
        </p:nvCxnSpPr>
        <p:spPr>
          <a:xfrm>
            <a:off x="3846637" y="5373216"/>
            <a:ext cx="101463" cy="382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JSON</a:t>
            </a:r>
            <a:r>
              <a:rPr lang="ko-KR" altLang="en-US" dirty="0" smtClean="0"/>
              <a:t>에 넘겨진 클래스 객체에 대해 생성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99" y="3501008"/>
            <a:ext cx="42386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parsing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querystring</a:t>
            </a:r>
            <a:r>
              <a:rPr lang="ko-KR" altLang="en-US" dirty="0" smtClean="0"/>
              <a:t>을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/lit </a:t>
            </a:r>
            <a:r>
              <a:rPr lang="ko-KR" altLang="en-US" dirty="0" smtClean="0"/>
              <a:t>타입으로 </a:t>
            </a:r>
            <a:r>
              <a:rPr lang="en-US" altLang="ko-KR" dirty="0" smtClean="0"/>
              <a:t>parsing</a:t>
            </a:r>
            <a:r>
              <a:rPr lang="ko-KR" altLang="en-US" dirty="0" smtClean="0"/>
              <a:t>하기 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7" y="3212976"/>
            <a:ext cx="76485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Object_hook</a:t>
            </a:r>
            <a:r>
              <a:rPr lang="ko-KR" altLang="en-US" dirty="0" smtClean="0"/>
              <a:t>에 클래스 객체와 연결될 함수를 생성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708920"/>
            <a:ext cx="6753225" cy="393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변수에 할당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3140968"/>
            <a:ext cx="72326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0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Unicode </a:t>
            </a:r>
            <a:r>
              <a:rPr lang="ko-KR" altLang="en-US" dirty="0" smtClean="0"/>
              <a:t>처리를 함수를 이용하여 </a:t>
            </a:r>
            <a:r>
              <a:rPr lang="en-US" altLang="ko-KR" dirty="0" err="1" smtClean="0"/>
              <a:t>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처리로 전환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9437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2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JSONDecoder</a:t>
            </a:r>
            <a:r>
              <a:rPr lang="en-US" altLang="ko-KR" dirty="0"/>
              <a:t>/</a:t>
            </a:r>
            <a:r>
              <a:rPr lang="en-US" altLang="ko-KR" dirty="0" err="1"/>
              <a:t>JSONEncoder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JSONDecoder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JSONEncoder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err="1" smtClean="0"/>
              <a:t>JSONDecoder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JSONEncoder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파이썬타입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</a:t>
            </a:r>
            <a:r>
              <a:rPr lang="en-US" altLang="ko-KR" dirty="0" smtClean="0"/>
              <a:t>(JSON </a:t>
            </a:r>
            <a:r>
              <a:rPr lang="ko-KR" altLang="en-US" dirty="0" err="1" smtClean="0"/>
              <a:t>스트링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7639050" cy="316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1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Encoding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fp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21891"/>
              </p:ext>
            </p:extLst>
          </p:nvPr>
        </p:nvGraphicFramePr>
        <p:xfrm>
          <a:off x="899592" y="2636910"/>
          <a:ext cx="7632848" cy="4070445"/>
        </p:xfrm>
        <a:graphic>
          <a:graphicData uri="http://schemas.openxmlformats.org/drawingml/2006/table">
            <a:tbl>
              <a:tblPr/>
              <a:tblGrid>
                <a:gridCol w="2170123"/>
                <a:gridCol w="5462725"/>
              </a:tblGrid>
              <a:tr h="2619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스트림처리를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 사용해서 처리하고 저장해서 처리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15" y="3068960"/>
            <a:ext cx="47720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/lit </a:t>
            </a:r>
            <a:r>
              <a:rPr lang="ko-KR" altLang="en-US" dirty="0" smtClean="0"/>
              <a:t>타입의 데이터를 </a:t>
            </a:r>
            <a:r>
              <a:rPr lang="en-US" altLang="ko-KR" dirty="0" smtClean="0"/>
              <a:t>query string</a:t>
            </a:r>
            <a:r>
              <a:rPr lang="ko-KR" altLang="en-US" dirty="0" smtClean="0"/>
              <a:t>으로 만들기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96546"/>
            <a:ext cx="84201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json.dumps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16299"/>
              </p:ext>
            </p:extLst>
          </p:nvPr>
        </p:nvGraphicFramePr>
        <p:xfrm>
          <a:off x="827584" y="2636917"/>
          <a:ext cx="7344816" cy="4024580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835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864905"/>
            <a:ext cx="4032448" cy="34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42484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전환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472608" cy="38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변환 결</a:t>
            </a:r>
            <a:r>
              <a:rPr lang="ko-KR" altLang="en-US" dirty="0"/>
              <a:t>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한글은 </a:t>
            </a:r>
            <a:r>
              <a:rPr lang="en-US" altLang="ko-KR" dirty="0" err="1" smtClean="0"/>
              <a:t>unicode</a:t>
            </a:r>
            <a:r>
              <a:rPr lang="ko-KR" altLang="en-US" dirty="0" smtClean="0"/>
              <a:t>로 전환되어 표시하고 다시 </a:t>
            </a:r>
            <a:r>
              <a:rPr lang="en-US" altLang="ko-KR" dirty="0" smtClean="0"/>
              <a:t>decoding</a:t>
            </a:r>
            <a:r>
              <a:rPr lang="ko-KR" altLang="en-US" dirty="0" smtClean="0"/>
              <a:t>하면 한글이 출력됨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7351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-&gt;list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에 존재하지 않아서 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전환되어 버림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2852936"/>
            <a:ext cx="6543675" cy="35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ensure_ascii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Ensure_ascii</a:t>
            </a:r>
            <a:r>
              <a:rPr lang="en-US" altLang="ko-KR" dirty="0" smtClean="0"/>
              <a:t>=True 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Unicode </a:t>
            </a:r>
            <a:r>
              <a:rPr lang="ko-KR" altLang="en-US" dirty="0" err="1" smtClean="0"/>
              <a:t>타입는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unicode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타입으로 전환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3068960"/>
            <a:ext cx="5981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pretty print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JSON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 올림기준으로 출력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03" y="3501008"/>
            <a:ext cx="66294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separators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sz="3200" dirty="0"/>
              <a:t> separators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separatros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없으므로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제거됨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8153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파라미터에는</a:t>
            </a:r>
            <a:r>
              <a:rPr lang="ko-KR" altLang="en-US" dirty="0" smtClean="0"/>
              <a:t> 변환함수를 지정하여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전환될 수 있는 형태 처리 한 후에 </a:t>
            </a:r>
            <a:r>
              <a:rPr lang="en-US" altLang="ko-KR" dirty="0" smtClean="0"/>
              <a:t>dumps</a:t>
            </a:r>
            <a:r>
              <a:rPr lang="ko-KR" altLang="en-US" dirty="0" smtClean="0"/>
              <a:t>함수가 실행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68144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default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default_processing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5301208"/>
            <a:ext cx="46805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Json.dumps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obj</a:t>
            </a:r>
            <a:r>
              <a:rPr lang="en-US" altLang="ko-KR" sz="1400" dirty="0" smtClean="0"/>
              <a:t>, default=</a:t>
            </a:r>
            <a:r>
              <a:rPr lang="en-US" altLang="ko-KR" sz="1400" dirty="0" err="1" smtClean="0"/>
              <a:t>default_processing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059832" y="5517232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1"/>
            <a:endCxn id="3" idx="0"/>
          </p:cNvCxnSpPr>
          <p:nvPr/>
        </p:nvCxnSpPr>
        <p:spPr>
          <a:xfrm rot="10800000" flipV="1">
            <a:off x="4572000" y="4356102"/>
            <a:ext cx="1296144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3569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부호화 대상 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r>
              <a:rPr lang="en-US" altLang="ko-KR" sz="1200" dirty="0" smtClean="0"/>
              <a:t> </a:t>
            </a:r>
          </a:p>
          <a:p>
            <a:endParaRPr lang="ko-KR" altLang="en-US" sz="1200" dirty="0"/>
          </a:p>
        </p:txBody>
      </p:sp>
      <p:cxnSp>
        <p:nvCxnSpPr>
          <p:cNvPr id="15" name="꺾인 연결선 14"/>
          <p:cNvCxnSpPr>
            <a:stCxn id="12" idx="3"/>
            <a:endCxn id="3" idx="0"/>
          </p:cNvCxnSpPr>
          <p:nvPr/>
        </p:nvCxnSpPr>
        <p:spPr>
          <a:xfrm>
            <a:off x="3275857" y="4356103"/>
            <a:ext cx="1296143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 smtClean="0"/>
              <a:t>사용자정의 객체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42" y="2852936"/>
            <a:ext cx="5057775" cy="386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3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/>
              <a:t>사용자정의 객체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852936"/>
            <a:ext cx="83343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8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set type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62388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9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JSONEecorder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Encode/</a:t>
            </a:r>
            <a:r>
              <a:rPr lang="en-US" altLang="ko-KR" dirty="0" err="1" smtClean="0"/>
              <a:t>iterencode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부호화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처리가 필요할 경우 </a:t>
            </a:r>
            <a:r>
              <a:rPr lang="en-US" altLang="ko-KR" dirty="0" err="1" smtClean="0"/>
              <a:t>iterencode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180037" cy="376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1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4. </a:t>
            </a:r>
            <a:r>
              <a:rPr lang="ko-KR" altLang="en-US" sz="9600" dirty="0" err="1" smtClean="0"/>
              <a:t>정규표현식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49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6000" dirty="0" err="1" smtClean="0"/>
              <a:t>정규표현식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문</a:t>
            </a:r>
            <a:r>
              <a:rPr lang="ko-KR" altLang="en-US" sz="6000" dirty="0"/>
              <a:t>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229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정규표현식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정규표현식을</a:t>
            </a:r>
            <a:r>
              <a:rPr lang="ko-KR" altLang="en-US" dirty="0"/>
              <a:t> 정의</a:t>
            </a:r>
            <a:r>
              <a:rPr lang="en-US" altLang="ko-KR" dirty="0"/>
              <a:t>: </a:t>
            </a:r>
            <a:r>
              <a:rPr lang="ko-KR" altLang="en-US" dirty="0"/>
              <a:t> 문자열에 대한 표현을 메타문자로 표시함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정규표현식을</a:t>
            </a:r>
            <a:r>
              <a:rPr lang="ko-KR" altLang="en-US" dirty="0"/>
              <a:t> 실행 </a:t>
            </a:r>
            <a:r>
              <a:rPr lang="en-US" altLang="ko-KR" dirty="0"/>
              <a:t>: </a:t>
            </a:r>
            <a:r>
              <a:rPr lang="ko-KR" altLang="en-US" dirty="0"/>
              <a:t> 실제 문자열을 넣고 정규식과 </a:t>
            </a:r>
            <a:r>
              <a:rPr lang="ko-KR" altLang="en-US" dirty="0" err="1"/>
              <a:t>매칭여부</a:t>
            </a:r>
            <a:r>
              <a:rPr lang="ko-KR" altLang="en-US" dirty="0"/>
              <a:t> 검증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691680" y="4582869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92080" y="4569380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008106" y="4772601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65513" y="41508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패턴정의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8086" y="587901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패턴실행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패턴검색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59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정규표현식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-Compile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9361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정규표현식</a:t>
            </a:r>
            <a:r>
              <a:rPr lang="ko-KR" altLang="en-US" dirty="0"/>
              <a:t> 패턴객체 생성한 후 </a:t>
            </a:r>
            <a:r>
              <a:rPr lang="ko-KR" altLang="en-US" dirty="0" err="1"/>
              <a:t>매칭을</a:t>
            </a:r>
            <a:r>
              <a:rPr lang="ko-KR" altLang="en-US" dirty="0"/>
              <a:t> 시키는 객체를 생성하여 처리하는 방법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42245"/>
            <a:ext cx="71532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19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정규표현식</a:t>
            </a:r>
            <a:r>
              <a:rPr lang="ko-KR" altLang="en-US" b="1" dirty="0"/>
              <a:t> </a:t>
            </a:r>
            <a:r>
              <a:rPr lang="en-US" altLang="ko-KR" b="1" dirty="0" smtClean="0"/>
              <a:t>–Compile </a:t>
            </a:r>
            <a:r>
              <a:rPr lang="ko-KR" altLang="en-US" b="1" dirty="0" smtClean="0"/>
              <a:t>후 검색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8883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match,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매치되지 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리턴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match - </a:t>
            </a:r>
            <a:r>
              <a:rPr lang="ko-KR" altLang="en-US" sz="1800" dirty="0"/>
              <a:t>문자열의 처음부터 검색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search – </a:t>
            </a:r>
            <a:r>
              <a:rPr lang="ko-KR" altLang="en-US" sz="1800" dirty="0"/>
              <a:t>문자열 내에서 일치하는 것이 있는지 검색</a:t>
            </a:r>
            <a:endParaRPr lang="en-US" altLang="ko-KR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83032"/>
              </p:ext>
            </p:extLst>
          </p:nvPr>
        </p:nvGraphicFramePr>
        <p:xfrm>
          <a:off x="539552" y="3933056"/>
          <a:ext cx="8153400" cy="2257288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function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match()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search()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findall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</a:t>
                      </a:r>
                      <a:r>
                        <a:rPr lang="ko-KR" altLang="en-US" sz="1200" dirty="0" smtClean="0">
                          <a:effectLst/>
                        </a:rPr>
                        <a:t>모든 라인의 </a:t>
                      </a: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리스트로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finditer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모든 </a:t>
                      </a:r>
                      <a:r>
                        <a:rPr lang="ko-KR" altLang="en-US" sz="1200" dirty="0" smtClean="0">
                          <a:effectLst/>
                        </a:rPr>
                        <a:t>라인의 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</a:t>
                      </a:r>
                      <a:r>
                        <a:rPr lang="en-US" altLang="ko-KR" sz="1200" dirty="0">
                          <a:effectLst/>
                        </a:rPr>
                        <a:t>iterator </a:t>
                      </a:r>
                      <a:r>
                        <a:rPr lang="ko-KR" altLang="en-US" sz="1200" dirty="0">
                          <a:effectLst/>
                        </a:rPr>
                        <a:t>객체로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sub()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정규식과 매치되면 변경시킴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split()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매칭되면 </a:t>
                      </a:r>
                      <a:r>
                        <a:rPr lang="ko-KR" altLang="en-US" sz="1200" dirty="0" err="1" smtClean="0">
                          <a:effectLst/>
                        </a:rPr>
                        <a:t>패턴별로</a:t>
                      </a:r>
                      <a:r>
                        <a:rPr lang="ko-KR" altLang="en-US" sz="1200" dirty="0" smtClean="0">
                          <a:effectLst/>
                        </a:rPr>
                        <a:t> 쪼개서 리턴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5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site open </a:t>
            </a:r>
            <a:r>
              <a:rPr lang="ko-KR" altLang="en-US" dirty="0" smtClean="0"/>
              <a:t>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웹사이트의 기본 정보를 가져옴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95" y="3212976"/>
            <a:ext cx="5734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정규식 정의 및 실행 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정의 및 실행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276872"/>
            <a:ext cx="54578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915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Compile </a:t>
            </a:r>
            <a:r>
              <a:rPr lang="ko-KR" altLang="en-US" dirty="0" smtClean="0"/>
              <a:t>함수 옵션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Compile Options- </a:t>
            </a:r>
            <a:r>
              <a:rPr lang="en-US" altLang="ko-KR" dirty="0"/>
              <a:t>DOTALL, S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115212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.</a:t>
            </a:r>
            <a:r>
              <a:rPr lang="ko-KR" altLang="en-US" dirty="0"/>
              <a:t> 메타문자는 </a:t>
            </a:r>
            <a:r>
              <a:rPr lang="ko-KR" altLang="en-US" dirty="0" err="1"/>
              <a:t>줄바꿈</a:t>
            </a:r>
            <a:r>
              <a:rPr lang="ko-KR" altLang="en-US" dirty="0"/>
              <a:t> 문자</a:t>
            </a:r>
            <a:r>
              <a:rPr lang="en-US" altLang="ko-KR" dirty="0"/>
              <a:t>(\n)</a:t>
            </a:r>
            <a:r>
              <a:rPr lang="ko-KR" altLang="en-US" dirty="0"/>
              <a:t>를 제외한 모든 문자와 매치되는 </a:t>
            </a:r>
            <a:r>
              <a:rPr lang="ko-KR" altLang="en-US" dirty="0" smtClean="0"/>
              <a:t>규칙</a:t>
            </a:r>
            <a:r>
              <a:rPr lang="en-US" altLang="ko-KR" dirty="0" smtClean="0"/>
              <a:t>. </a:t>
            </a:r>
            <a:r>
              <a:rPr lang="ko-KR" altLang="en-US" dirty="0"/>
              <a:t> </a:t>
            </a:r>
            <a:r>
              <a:rPr lang="en-US" altLang="ko-KR" dirty="0"/>
              <a:t>\n</a:t>
            </a:r>
            <a:r>
              <a:rPr lang="ko-KR" altLang="en-US" dirty="0"/>
              <a:t> 문자도 포함하여 매치하고 싶은 </a:t>
            </a:r>
            <a:r>
              <a:rPr lang="ko-KR" altLang="en-US" dirty="0" smtClean="0"/>
              <a:t>경우에는 </a:t>
            </a:r>
            <a:r>
              <a:rPr lang="en-US" altLang="ko-KR" dirty="0" err="1" smtClean="0"/>
              <a:t>re.DOTALL</a:t>
            </a:r>
            <a:r>
              <a:rPr lang="ko-KR" altLang="en-US" dirty="0"/>
              <a:t> 또는 </a:t>
            </a:r>
            <a:r>
              <a:rPr lang="en-US" altLang="ko-KR" dirty="0" err="1"/>
              <a:t>re.S</a:t>
            </a:r>
            <a:r>
              <a:rPr lang="ko-KR" altLang="en-US" dirty="0"/>
              <a:t> 옵션으로 정규식을 </a:t>
            </a:r>
            <a:r>
              <a:rPr lang="ko-KR" altLang="en-US" dirty="0" smtClean="0"/>
              <a:t>컴파일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77072"/>
            <a:ext cx="3533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2619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6501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Options-IGNORECASE</a:t>
            </a:r>
            <a:r>
              <a:rPr lang="en-US" altLang="ko-KR" b="1" dirty="0"/>
              <a:t>, 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115212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re.IGNORECASE</a:t>
            </a:r>
            <a:r>
              <a:rPr lang="ko-KR" altLang="en-US" dirty="0"/>
              <a:t> 또는 </a:t>
            </a:r>
            <a:r>
              <a:rPr lang="en-US" altLang="ko-KR" dirty="0" err="1"/>
              <a:t>re.I</a:t>
            </a:r>
            <a:r>
              <a:rPr lang="ko-KR" altLang="en-US" dirty="0"/>
              <a:t> 는 대소문자 </a:t>
            </a:r>
            <a:r>
              <a:rPr lang="ko-KR" altLang="en-US" dirty="0" err="1"/>
              <a:t>구분없이</a:t>
            </a:r>
            <a:r>
              <a:rPr lang="ko-KR" altLang="en-US" dirty="0"/>
              <a:t> 매치를 수행하고자 할 경우에 사용하는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77072"/>
            <a:ext cx="29241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05621"/>
            <a:ext cx="3228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5532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Options-MULTILINE</a:t>
            </a:r>
            <a:r>
              <a:rPr lang="en-US" altLang="ko-KR" b="1" dirty="0"/>
              <a:t>, </a:t>
            </a:r>
            <a:r>
              <a:rPr lang="en-US" altLang="ko-KR" b="1" dirty="0" smtClean="0"/>
              <a:t>M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err="1" smtClean="0"/>
              <a:t>re.MULTILINE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또는 </a:t>
            </a:r>
            <a:r>
              <a:rPr lang="en-US" altLang="ko-KR" sz="2800" dirty="0" err="1"/>
              <a:t>re.M</a:t>
            </a:r>
            <a:r>
              <a:rPr lang="en-US" altLang="ko-KR" sz="2800" dirty="0"/>
              <a:t> </a:t>
            </a:r>
            <a:r>
              <a:rPr lang="ko-KR" altLang="en-US" sz="2800" dirty="0"/>
              <a:t>옵션은 메타문자인 </a:t>
            </a:r>
            <a:r>
              <a:rPr lang="en-US" altLang="ko-KR" sz="2800" dirty="0"/>
              <a:t>^, $</a:t>
            </a:r>
            <a:r>
              <a:rPr lang="ko-KR" altLang="en-US" sz="2800" dirty="0"/>
              <a:t>와 연관되어 있는 </a:t>
            </a:r>
            <a:r>
              <a:rPr lang="ko-KR" altLang="en-US" sz="2800" dirty="0" smtClean="0"/>
              <a:t>옵션</a:t>
            </a:r>
            <a:endParaRPr lang="en-US" altLang="ko-KR" sz="2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500" dirty="0" smtClean="0"/>
              <a:t>^</a:t>
            </a:r>
            <a:r>
              <a:rPr lang="ko-KR" altLang="en-US" sz="1500" dirty="0"/>
              <a:t>와 </a:t>
            </a:r>
            <a:r>
              <a:rPr lang="en-US" altLang="ko-KR" sz="1500" dirty="0" smtClean="0"/>
              <a:t>$</a:t>
            </a:r>
            <a:r>
              <a:rPr lang="ko-KR" altLang="en-US" sz="1500" dirty="0" smtClean="0"/>
              <a:t>의 의미는 </a:t>
            </a:r>
            <a:endParaRPr lang="en-US" altLang="ko-KR" sz="15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^ - </a:t>
            </a:r>
            <a:r>
              <a:rPr lang="ko-KR" altLang="en-US" sz="1200" dirty="0"/>
              <a:t>문자열의 </a:t>
            </a:r>
            <a:r>
              <a:rPr lang="ko-KR" altLang="en-US" sz="1200" dirty="0" smtClean="0"/>
              <a:t>처음</a:t>
            </a:r>
            <a:r>
              <a:rPr lang="en-US" altLang="ko-KR" sz="1200" dirty="0" smtClean="0"/>
              <a:t>, $ </a:t>
            </a:r>
            <a:r>
              <a:rPr lang="en-US" altLang="ko-KR" sz="1200" dirty="0"/>
              <a:t>- </a:t>
            </a:r>
            <a:r>
              <a:rPr lang="ko-KR" altLang="en-US" sz="1200" dirty="0"/>
              <a:t>문자열의 </a:t>
            </a:r>
            <a:r>
              <a:rPr lang="ko-KR" altLang="en-US" sz="1200" dirty="0" smtClean="0"/>
              <a:t>마지막</a:t>
            </a:r>
            <a:endParaRPr lang="en-US" altLang="ko-KR" sz="1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100" dirty="0"/>
              <a:t>^python</a:t>
            </a:r>
            <a:r>
              <a:rPr lang="ko-KR" altLang="en-US" sz="1100" dirty="0"/>
              <a:t> 인 경우 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처음은 항상 </a:t>
            </a:r>
            <a:r>
              <a:rPr lang="en-US" altLang="ko-KR" sz="1100" dirty="0"/>
              <a:t>"python"</a:t>
            </a:r>
            <a:r>
              <a:rPr lang="ko-KR" altLang="en-US" sz="1100" dirty="0"/>
              <a:t>으로 </a:t>
            </a:r>
            <a:r>
              <a:rPr lang="ko-KR" altLang="en-US" sz="1100" dirty="0" smtClean="0"/>
              <a:t>시작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 </a:t>
            </a:r>
            <a:r>
              <a:rPr lang="en-US" altLang="ko-KR" sz="1100" dirty="0"/>
              <a:t>python$</a:t>
            </a:r>
            <a:r>
              <a:rPr lang="ko-KR" altLang="en-US" sz="1100" dirty="0"/>
              <a:t>라면 </a:t>
            </a:r>
            <a:r>
              <a:rPr lang="ko-KR" altLang="en-US" sz="1100" dirty="0" smtClean="0"/>
              <a:t>마지막은 </a:t>
            </a:r>
            <a:r>
              <a:rPr lang="ko-KR" altLang="en-US" sz="1100" dirty="0"/>
              <a:t>항상 </a:t>
            </a:r>
            <a:r>
              <a:rPr lang="en-US" altLang="ko-KR" sz="1100" dirty="0"/>
              <a:t>"python"</a:t>
            </a:r>
            <a:r>
              <a:rPr lang="ko-KR" altLang="en-US" sz="1100" dirty="0"/>
              <a:t>으로 끝나야 매치</a:t>
            </a:r>
            <a:endParaRPr lang="en-US" altLang="ko-KR" sz="12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33909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239" y="3935533"/>
            <a:ext cx="4638675" cy="220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5503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Compile Options-</a:t>
            </a:r>
            <a:r>
              <a:rPr lang="en-US" altLang="ko-KR" b="1" dirty="0"/>
              <a:t>VERBOSE, </a:t>
            </a:r>
            <a:r>
              <a:rPr lang="en-US" altLang="ko-KR" b="1" dirty="0" smtClean="0"/>
              <a:t>X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ko-KR" altLang="en-US" sz="2800" dirty="0"/>
              <a:t>이해하기 어려운 정규식에 주석 또는 라인단위로 구분을 하여 표시할 수 있도록 처리</a:t>
            </a:r>
            <a:endParaRPr lang="en-US" altLang="ko-KR" sz="28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669674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1803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문자패</a:t>
            </a:r>
            <a:r>
              <a:rPr lang="ko-KR" altLang="en-US" dirty="0"/>
              <a:t>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리터럴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단어 등을 직접 입력하여 </a:t>
            </a:r>
            <a:r>
              <a:rPr lang="ko-KR" altLang="en-US" dirty="0" err="1"/>
              <a:t>정규표현식</a:t>
            </a:r>
            <a:r>
              <a:rPr lang="ko-KR" altLang="en-US" dirty="0"/>
              <a:t> </a:t>
            </a:r>
            <a:r>
              <a:rPr lang="ko-KR" altLang="en-US" dirty="0" err="1"/>
              <a:t>매칭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94681"/>
              </p:ext>
            </p:extLst>
          </p:nvPr>
        </p:nvGraphicFramePr>
        <p:xfrm>
          <a:off x="611560" y="2708920"/>
          <a:ext cx="7704856" cy="609600"/>
        </p:xfrm>
        <a:graphic>
          <a:graphicData uri="http://schemas.openxmlformats.org/drawingml/2006/table">
            <a:tbl>
              <a:tblPr/>
              <a:tblGrid>
                <a:gridCol w="1913458"/>
                <a:gridCol w="57913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008"/>
            <a:ext cx="6896100" cy="307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5625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메타문자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문자클래스</a:t>
            </a:r>
            <a:r>
              <a:rPr lang="en-US" altLang="ko-KR" b="1" dirty="0"/>
              <a:t>(character class, [])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문자클래스를 </a:t>
            </a:r>
            <a:r>
              <a:rPr lang="ko-KR" altLang="en-US" sz="1800" dirty="0"/>
              <a:t>만드는 메타문자인 </a:t>
            </a:r>
            <a:r>
              <a:rPr lang="en-US" altLang="ko-KR" sz="1800" dirty="0"/>
              <a:t>[</a:t>
            </a:r>
            <a:r>
              <a:rPr lang="ko-KR" altLang="en-US" sz="1800" dirty="0"/>
              <a:t>와 </a:t>
            </a:r>
            <a:r>
              <a:rPr lang="en-US" altLang="ko-KR" sz="1800" dirty="0"/>
              <a:t>] </a:t>
            </a:r>
            <a:r>
              <a:rPr lang="ko-KR" altLang="en-US" sz="1800" dirty="0"/>
              <a:t>사이에는 어떤 </a:t>
            </a:r>
            <a:r>
              <a:rPr lang="ko-KR" altLang="en-US" sz="1800" dirty="0" smtClean="0"/>
              <a:t>문자 사용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문자클래스로 </a:t>
            </a:r>
            <a:r>
              <a:rPr lang="ko-KR" altLang="en-US" sz="1800" dirty="0"/>
              <a:t>만들어진 정규식은 </a:t>
            </a:r>
            <a:r>
              <a:rPr lang="en-US" altLang="ko-KR" sz="1800" dirty="0"/>
              <a:t>"[</a:t>
            </a:r>
            <a:r>
              <a:rPr lang="ko-KR" altLang="en-US" sz="1800" dirty="0"/>
              <a:t>과 </a:t>
            </a:r>
            <a:r>
              <a:rPr lang="en-US" altLang="ko-KR" sz="1800" dirty="0"/>
              <a:t>]</a:t>
            </a:r>
            <a:r>
              <a:rPr lang="ko-KR" altLang="en-US" sz="1800" dirty="0"/>
              <a:t>사이의 문자들과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"</a:t>
            </a:r>
            <a:r>
              <a:rPr lang="ko-KR" altLang="en-US" sz="1800" dirty="0" smtClean="0"/>
              <a:t>라는 의미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[a-</a:t>
            </a:r>
            <a:r>
              <a:rPr lang="en-US" altLang="ko-KR" sz="1500" dirty="0" err="1" smtClean="0"/>
              <a:t>zA</a:t>
            </a:r>
            <a:r>
              <a:rPr lang="en-US" altLang="ko-KR" sz="1500" dirty="0" smtClean="0"/>
              <a:t>-Z]  : </a:t>
            </a:r>
            <a:r>
              <a:rPr lang="ko-KR" altLang="en-US" sz="1500" dirty="0" smtClean="0"/>
              <a:t>알파벳 모두</a:t>
            </a:r>
            <a:endParaRPr lang="ko-KR" altLang="en-US" sz="15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[0-9]  : </a:t>
            </a:r>
            <a:r>
              <a:rPr lang="ko-KR" altLang="en-US" sz="1500" dirty="0" smtClean="0"/>
              <a:t>숫자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 </a:t>
            </a:r>
            <a:r>
              <a:rPr lang="en-US" altLang="ko-KR" sz="1500" dirty="0" smtClean="0"/>
              <a:t>^ </a:t>
            </a:r>
            <a:r>
              <a:rPr lang="ko-KR" altLang="en-US" sz="1500" dirty="0" smtClean="0"/>
              <a:t>메타문자는 반대</a:t>
            </a:r>
            <a:r>
              <a:rPr lang="en-US" altLang="ko-KR" sz="1500" dirty="0" smtClean="0"/>
              <a:t>(not)</a:t>
            </a:r>
            <a:r>
              <a:rPr lang="ko-KR" altLang="en-US" sz="1500" dirty="0" smtClean="0"/>
              <a:t>의 의미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 </a:t>
            </a:r>
            <a:r>
              <a:rPr lang="en-US" altLang="ko-KR" sz="1500" dirty="0" smtClean="0"/>
              <a:t>[^0-9]</a:t>
            </a:r>
            <a:r>
              <a:rPr lang="ko-KR" altLang="en-US" sz="1500" dirty="0" smtClean="0"/>
              <a:t>라는 </a:t>
            </a:r>
            <a:r>
              <a:rPr lang="ko-KR" altLang="en-US" sz="1500" dirty="0" err="1" smtClean="0"/>
              <a:t>정규표현식은</a:t>
            </a:r>
            <a:r>
              <a:rPr lang="ko-KR" altLang="en-US" sz="1500" dirty="0" smtClean="0"/>
              <a:t> 숫자가 아닌 문자만 매치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43601"/>
              </p:ext>
            </p:extLst>
          </p:nvPr>
        </p:nvGraphicFramePr>
        <p:xfrm>
          <a:off x="899592" y="3717032"/>
          <a:ext cx="7416824" cy="2877440"/>
        </p:xfrm>
        <a:graphic>
          <a:graphicData uri="http://schemas.openxmlformats.org/drawingml/2006/table">
            <a:tbl>
              <a:tblPr/>
              <a:tblGrid>
                <a:gridCol w="1841927"/>
                <a:gridCol w="5574897"/>
              </a:tblGrid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 smtClean="0">
                          <a:effectLst/>
                        </a:rPr>
                        <a:t>Example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[Pp]</a:t>
                      </a:r>
                      <a:r>
                        <a:rPr lang="en-US" sz="1300" dirty="0" err="1">
                          <a:effectLst/>
                        </a:rPr>
                        <a:t>ython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or "python"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rub[ye]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"ruby" or "rube"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[aeiou]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one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>
                          <a:effectLst/>
                        </a:rPr>
                        <a:t>[0-9]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digit; same as [0123456789]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lowercase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uppercase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[a-zA-Z0-9]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of the above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[^</a:t>
                      </a:r>
                      <a:r>
                        <a:rPr lang="en-US" sz="1300" dirty="0" err="1">
                          <a:effectLst/>
                        </a:rPr>
                        <a:t>aeiou</a:t>
                      </a:r>
                      <a:r>
                        <a:rPr lang="en-US" sz="1300" dirty="0">
                          <a:effectLst/>
                        </a:rPr>
                        <a:t>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anything other than a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[^0-9]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anything other than a digit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2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site </a:t>
            </a:r>
            <a:r>
              <a:rPr lang="en-US" altLang="ko-KR" dirty="0" smtClean="0"/>
              <a:t>open : </a:t>
            </a:r>
            <a:r>
              <a:rPr lang="en-US" altLang="ko-KR" dirty="0" smtClean="0"/>
              <a:t>read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smtClean="0"/>
              <a:t>웹사이트를 </a:t>
            </a:r>
            <a:r>
              <a:rPr lang="ko-KR" altLang="en-US" smtClean="0"/>
              <a:t>정보 읽기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027" y="2852936"/>
            <a:ext cx="54387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축약형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문자표현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대문자로 </a:t>
            </a:r>
            <a:r>
              <a:rPr lang="ko-KR" altLang="en-US" sz="1800" dirty="0" err="1"/>
              <a:t>사용된것은</a:t>
            </a:r>
            <a:r>
              <a:rPr lang="ko-KR" altLang="en-US" sz="1800" dirty="0"/>
              <a:t> 소문자의 반대임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</a:t>
            </a:r>
            <a:r>
              <a:rPr lang="en-US" altLang="ko-KR" sz="1500" dirty="0"/>
              <a:t>d - </a:t>
            </a:r>
            <a:r>
              <a:rPr lang="ko-KR" altLang="en-US" sz="1500" dirty="0"/>
              <a:t>숫자와 매치</a:t>
            </a:r>
            <a:r>
              <a:rPr lang="en-US" altLang="ko-KR" sz="1500" dirty="0"/>
              <a:t>, [0-9]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\D - </a:t>
            </a:r>
            <a:r>
              <a:rPr lang="ko-KR" altLang="en-US" sz="1500" dirty="0"/>
              <a:t>숫자가 </a:t>
            </a:r>
            <a:r>
              <a:rPr lang="ko-KR" altLang="en-US" sz="1500" dirty="0" err="1"/>
              <a:t>아닌것과</a:t>
            </a:r>
            <a:r>
              <a:rPr lang="ko-KR" altLang="en-US" sz="1500" dirty="0"/>
              <a:t> 매치</a:t>
            </a:r>
            <a:r>
              <a:rPr lang="en-US" altLang="ko-KR" sz="1500" dirty="0"/>
              <a:t>, [^0-9]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문자와 매치</a:t>
            </a:r>
            <a:r>
              <a:rPr lang="en-US" altLang="ko-KR" sz="1500" dirty="0"/>
              <a:t>, [ \t\n\r\f\v]</a:t>
            </a:r>
            <a:r>
              <a:rPr lang="ko-KR" altLang="en-US" sz="1500" dirty="0"/>
              <a:t>와 동일한 표현식이다</a:t>
            </a:r>
            <a:r>
              <a:rPr lang="en-US" altLang="ko-KR" sz="1500" dirty="0"/>
              <a:t>. </a:t>
            </a:r>
            <a:r>
              <a:rPr lang="ko-KR" altLang="en-US" sz="1500" dirty="0"/>
              <a:t>맨 앞의 빈칸은 공백문자</a:t>
            </a:r>
            <a:r>
              <a:rPr lang="en-US" altLang="ko-KR" sz="1500" dirty="0"/>
              <a:t>(space)</a:t>
            </a:r>
            <a:r>
              <a:rPr lang="ko-KR" altLang="en-US" sz="1500" dirty="0"/>
              <a:t>를 </a:t>
            </a:r>
            <a:r>
              <a:rPr lang="ko-KR" altLang="en-US" sz="1500" dirty="0" smtClean="0"/>
              <a:t>의미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문자가 </a:t>
            </a:r>
            <a:r>
              <a:rPr lang="ko-KR" altLang="en-US" sz="1500" dirty="0" smtClean="0"/>
              <a:t>아닌 것과 </a:t>
            </a:r>
            <a:r>
              <a:rPr lang="ko-KR" altLang="en-US" sz="1500" dirty="0"/>
              <a:t>매치</a:t>
            </a:r>
            <a:r>
              <a:rPr lang="en-US" altLang="ko-KR" sz="1500" dirty="0"/>
              <a:t>, [^ \t\n\r\f\v]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</a:t>
            </a:r>
            <a:r>
              <a:rPr lang="ko-KR" altLang="en-US" sz="1500" dirty="0"/>
              <a:t>문자</a:t>
            </a:r>
            <a:r>
              <a:rPr lang="en-US" altLang="ko-KR" sz="1500" dirty="0"/>
              <a:t>+</a:t>
            </a:r>
            <a:r>
              <a:rPr lang="ko-KR" altLang="en-US" sz="1500" dirty="0"/>
              <a:t>숫자</a:t>
            </a:r>
            <a:r>
              <a:rPr lang="en-US" altLang="ko-KR" sz="1500" dirty="0"/>
              <a:t>(alphanumeric)</a:t>
            </a:r>
            <a:r>
              <a:rPr lang="ko-KR" altLang="en-US" sz="1500" dirty="0"/>
              <a:t>와 매치</a:t>
            </a:r>
            <a:r>
              <a:rPr lang="en-US" altLang="ko-KR" sz="1500" dirty="0"/>
              <a:t>, [a-zA-Z0-9]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alphanumeric</a:t>
            </a:r>
            <a:r>
              <a:rPr lang="ko-KR" altLang="en-US" sz="1500" dirty="0"/>
              <a:t>이 아닌 문자와 매치</a:t>
            </a:r>
            <a:r>
              <a:rPr lang="en-US" altLang="ko-KR" sz="1500" dirty="0"/>
              <a:t>, [^a-zA-Z0-9]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612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세부</a:t>
            </a:r>
            <a:endParaRPr lang="en-US" altLang="ko-KR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18890"/>
              </p:ext>
            </p:extLst>
          </p:nvPr>
        </p:nvGraphicFramePr>
        <p:xfrm>
          <a:off x="755576" y="1916835"/>
          <a:ext cx="7560840" cy="4508074"/>
        </p:xfrm>
        <a:graphic>
          <a:graphicData uri="http://schemas.openxmlformats.org/drawingml/2006/table">
            <a:tbl>
              <a:tblPr/>
              <a:tblGrid>
                <a:gridCol w="1872208"/>
                <a:gridCol w="5688632"/>
              </a:tblGrid>
              <a:tr h="28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word characters.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nonword</a:t>
                      </a:r>
                      <a:r>
                        <a:rPr lang="en-US" sz="1100" dirty="0">
                          <a:effectLst/>
                        </a:rPr>
                        <a:t> characters.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whitespace. Equivalent to [\t\n\r\f].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nonwhitespace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digits. Equivalent to [0-9].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nondigits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\A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beginning of string.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end of string. If a newline exists, it matches just before newline.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end of string.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\G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point where last match finished.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word boundaries when outside brackets. Matches backspace (0x08) when inside brackets.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nonword</a:t>
                      </a:r>
                      <a:r>
                        <a:rPr lang="en-US" sz="1100" dirty="0">
                          <a:effectLst/>
                        </a:rPr>
                        <a:t> boundaries.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\n, \t,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newlines, carriage returns, tabs, etc.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\1...\9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nth grouped </a:t>
                      </a:r>
                      <a:r>
                        <a:rPr lang="en-US" sz="1100" dirty="0" err="1">
                          <a:effectLst/>
                        </a:rPr>
                        <a:t>subexpression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44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\10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nth grouped </a:t>
                      </a:r>
                      <a:r>
                        <a:rPr lang="en-US" sz="1100" dirty="0" err="1">
                          <a:effectLst/>
                        </a:rPr>
                        <a:t>subexpression</a:t>
                      </a:r>
                      <a:r>
                        <a:rPr lang="en-US" sz="1100" dirty="0">
                          <a:effectLst/>
                        </a:rPr>
                        <a:t> if it matched already. Otherwise refers to the octal representation of a character code.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567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문자 형식과 </a:t>
            </a:r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매핑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06431"/>
              </p:ext>
            </p:extLst>
          </p:nvPr>
        </p:nvGraphicFramePr>
        <p:xfrm>
          <a:off x="827584" y="1916839"/>
          <a:ext cx="7416825" cy="4363646"/>
        </p:xfrm>
        <a:graphic>
          <a:graphicData uri="http://schemas.openxmlformats.org/drawingml/2006/table">
            <a:tbl>
              <a:tblPr/>
              <a:tblGrid>
                <a:gridCol w="2016224"/>
                <a:gridCol w="2808312"/>
                <a:gridCol w="2592289"/>
              </a:tblGrid>
              <a:tr h="2081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Vim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ASCII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 "_"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낱말이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\a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</a:t>
                      </a:r>
                      <a:r>
                        <a:rPr kumimoji="0" 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Za</a:t>
                      </a:r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알파벳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\s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 </a:t>
                      </a: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\t</a:t>
                      </a:r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공백과 탭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641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\&lt; \&gt;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(?&lt;=\W)(?=\w)|(?&lt;=\w)(?=\W)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 경계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[\x00-\x1F\x7F]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제어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숫자가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[\x21-\x7E]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보이는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\l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\p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[\x20-\x7E]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보이는 문자 및 공백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64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[][!"#$%&amp;'()*+,./:;&lt;=&gt;?@\^_`{|}~-]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구두점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\_s (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단순히 줄 끝에 추가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 \t\r\n\v\f]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 \t\r\n\v\f]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공백이 아닌 모든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\u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\x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[A-Fa-f0-9]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진수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0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문자처</a:t>
            </a:r>
            <a:r>
              <a:rPr lang="ko-KR" altLang="en-US" b="1" dirty="0"/>
              <a:t>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28496" y="3995772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"(d\w+)\W(d\w+)"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0784" y="404895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 </a:t>
            </a:r>
            <a:r>
              <a:rPr lang="en-US" altLang="ko-KR" sz="1200" dirty="0" smtClean="0"/>
              <a:t>     : </a:t>
            </a:r>
            <a:r>
              <a:rPr lang="ko-KR" altLang="en-US" sz="1200" dirty="0" smtClean="0"/>
              <a:t>알파벳소문자</a:t>
            </a:r>
            <a:endParaRPr lang="en-US" altLang="ko-KR" sz="1200" dirty="0" smtClean="0"/>
          </a:p>
          <a:p>
            <a:r>
              <a:rPr lang="en-US" altLang="ko-KR" sz="1200" dirty="0" smtClean="0"/>
              <a:t>\</a:t>
            </a:r>
            <a:r>
              <a:rPr lang="en-US" altLang="ko-KR" sz="1200" dirty="0"/>
              <a:t>w</a:t>
            </a:r>
            <a:r>
              <a:rPr lang="en-US" altLang="ko-KR" sz="1200" dirty="0" smtClean="0"/>
              <a:t>+ : </a:t>
            </a:r>
            <a:r>
              <a:rPr lang="ko-KR" altLang="en-US" sz="1200" dirty="0" smtClean="0"/>
              <a:t>하나 이상의 문자</a:t>
            </a:r>
            <a:endParaRPr lang="en-US" altLang="ko-KR" sz="1200" dirty="0" smtClean="0"/>
          </a:p>
          <a:p>
            <a:r>
              <a:rPr lang="en-US" altLang="ko-KR" sz="1200" dirty="0" smtClean="0"/>
              <a:t>\</a:t>
            </a:r>
            <a:r>
              <a:rPr lang="en-US" altLang="ko-KR" sz="1200" dirty="0"/>
              <a:t>W  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문자가 아닌 캐릭터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84480" y="356372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["dog dot", "do don't", "dumb-dumb", "no match"]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9388" y="493187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('dog', 'dot') ('do', 'don') ('dumb', 'dumb') 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알파벳 소문자 </a:t>
            </a:r>
            <a:r>
              <a:rPr lang="en-US" altLang="ko-KR" sz="2800" dirty="0" smtClean="0"/>
              <a:t>d </a:t>
            </a:r>
            <a:r>
              <a:rPr lang="ko-KR" altLang="en-US" sz="2800" dirty="0" smtClean="0"/>
              <a:t>로 시작하고 하나이상의 </a:t>
            </a:r>
            <a:r>
              <a:rPr lang="ko-KR" altLang="en-US" sz="2800" dirty="0" err="1" smtClean="0"/>
              <a:t>문자스트링</a:t>
            </a:r>
            <a:r>
              <a:rPr lang="ko-KR" altLang="en-US" sz="2800" dirty="0" smtClean="0"/>
              <a:t> 그룹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알파벳문자가 아닌 문자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알파벳 소문자로 시작하는 하나이상의 </a:t>
            </a:r>
            <a:r>
              <a:rPr lang="ko-KR" altLang="en-US" sz="2800" dirty="0" err="1" smtClean="0"/>
              <a:t>스트링</a:t>
            </a:r>
            <a:r>
              <a:rPr lang="ko-KR" altLang="en-US" sz="2800" dirty="0" smtClean="0"/>
              <a:t> 그룹 으로 구성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488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숫자처</a:t>
            </a:r>
            <a:r>
              <a:rPr lang="ko-KR" altLang="en-US" b="1" dirty="0"/>
              <a:t>리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8206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알파벳 소문자 </a:t>
            </a:r>
            <a:r>
              <a:rPr lang="en-US" altLang="ko-KR" sz="2800" dirty="0" smtClean="0"/>
              <a:t>d/w </a:t>
            </a:r>
            <a:r>
              <a:rPr lang="ko-KR" altLang="en-US" sz="2800" dirty="0" smtClean="0"/>
              <a:t>로 시작한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패턴 처리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9080"/>
            <a:ext cx="33147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31718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30110"/>
              </p:ext>
            </p:extLst>
          </p:nvPr>
        </p:nvGraphicFramePr>
        <p:xfrm>
          <a:off x="899592" y="2492896"/>
          <a:ext cx="7272809" cy="1050516"/>
        </p:xfrm>
        <a:graphic>
          <a:graphicData uri="http://schemas.openxmlformats.org/drawingml/2006/table">
            <a:tbl>
              <a:tblPr/>
              <a:tblGrid>
                <a:gridCol w="1872208"/>
                <a:gridCol w="2808312"/>
                <a:gridCol w="2592289"/>
              </a:tblGrid>
              <a:tr h="2081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Vim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ASCII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 "_"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낱말이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숫자가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2158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단어의 경계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700" dirty="0" smtClean="0"/>
              <a:t>문자열에 대한 경계 처리</a:t>
            </a:r>
            <a:endParaRPr lang="en-US" altLang="ko-KR" sz="27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00041"/>
              </p:ext>
            </p:extLst>
          </p:nvPr>
        </p:nvGraphicFramePr>
        <p:xfrm>
          <a:off x="1043608" y="2708920"/>
          <a:ext cx="7272808" cy="1165721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</a:t>
                      </a:r>
                      <a:r>
                        <a:rPr lang="en-US" sz="1300" dirty="0" err="1">
                          <a:effectLst/>
                        </a:rPr>
                        <a:t>bPython</a:t>
                      </a:r>
                      <a:r>
                        <a:rPr lang="en-US" sz="1300" dirty="0">
                          <a:effectLst/>
                        </a:rPr>
                        <a:t>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a word boundary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475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\brub\B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\B is </a:t>
                      </a:r>
                      <a:r>
                        <a:rPr lang="en-US" sz="1300" dirty="0" err="1">
                          <a:effectLst/>
                        </a:rPr>
                        <a:t>nonword</a:t>
                      </a:r>
                      <a:r>
                        <a:rPr lang="en-US" sz="1300" dirty="0">
                          <a:effectLst/>
                        </a:rPr>
                        <a:t> boundary: match "rub" in "rube" and "ruby" but not alone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80" y="4295775"/>
            <a:ext cx="53244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36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Anchor </a:t>
            </a:r>
            <a:r>
              <a:rPr lang="en-US" altLang="ko-KR" b="1" dirty="0" smtClean="0"/>
              <a:t>(^ 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3000" dirty="0" smtClean="0"/>
              <a:t>문자열의 </a:t>
            </a:r>
            <a:r>
              <a:rPr lang="ko-KR" altLang="en-US" sz="3000" dirty="0"/>
              <a:t>맨 처음과 일치함을 의미</a:t>
            </a:r>
            <a:endParaRPr lang="en-US" altLang="ko-KR" sz="3000" dirty="0"/>
          </a:p>
          <a:p>
            <a:pPr marL="320040" lvl="1" indent="0">
              <a:lnSpc>
                <a:spcPct val="130000"/>
              </a:lnSpc>
              <a:buNone/>
            </a:pPr>
            <a:r>
              <a:rPr lang="ko-KR" altLang="en-US" sz="2700" dirty="0"/>
              <a:t>컴파일 옵션 </a:t>
            </a:r>
            <a:r>
              <a:rPr lang="en-US" altLang="ko-KR" sz="2700" dirty="0" err="1"/>
              <a:t>re.MULTILINE</a:t>
            </a:r>
            <a:r>
              <a:rPr lang="ko-KR" altLang="en-US" sz="2700" dirty="0"/>
              <a:t> 을 사용할 경우에는 </a:t>
            </a:r>
            <a:r>
              <a:rPr lang="ko-KR" altLang="en-US" sz="2700" dirty="0" err="1"/>
              <a:t>여러줄의</a:t>
            </a:r>
            <a:r>
              <a:rPr lang="ko-KR" altLang="en-US" sz="2700" dirty="0"/>
              <a:t> 문자열에서는 각 라인의 처음과 일치</a:t>
            </a:r>
            <a:endParaRPr lang="en-US" altLang="ko-KR" sz="2700" dirty="0"/>
          </a:p>
          <a:p>
            <a:pPr marL="320040" lvl="1" indent="0">
              <a:lnSpc>
                <a:spcPct val="130000"/>
              </a:lnSpc>
              <a:buNone/>
            </a:pPr>
            <a:r>
              <a:rPr lang="en-US" altLang="ko-KR" sz="2700" dirty="0"/>
              <a:t>^</a:t>
            </a:r>
            <a:r>
              <a:rPr lang="ko-KR" altLang="en-US" sz="2700" dirty="0"/>
              <a:t> 문자를 메타문자가 아닌 문자 그 자체로 매치하고 싶은 경우에는 </a:t>
            </a:r>
            <a:r>
              <a:rPr lang="en-US" altLang="ko-KR" sz="2700" dirty="0"/>
              <a:t>[^] </a:t>
            </a:r>
            <a:r>
              <a:rPr lang="ko-KR" altLang="en-US" sz="2700" dirty="0"/>
              <a:t>처럼 사용하거나 </a:t>
            </a:r>
            <a:r>
              <a:rPr lang="en-US" altLang="ko-KR" sz="2700" dirty="0"/>
              <a:t>\^</a:t>
            </a:r>
            <a:r>
              <a:rPr lang="ko-KR" altLang="en-US" sz="2700" dirty="0"/>
              <a:t> 로 사용</a:t>
            </a:r>
            <a:endParaRPr lang="en-US" altLang="ko-KR" sz="27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87952"/>
              </p:ext>
            </p:extLst>
          </p:nvPr>
        </p:nvGraphicFramePr>
        <p:xfrm>
          <a:off x="1115616" y="3717032"/>
          <a:ext cx="7272808" cy="1016938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^Python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start of a string or internal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</a:t>
                      </a:r>
                      <a:r>
                        <a:rPr lang="en-US" sz="1300" dirty="0" err="1">
                          <a:effectLst/>
                        </a:rPr>
                        <a:t>APython</a:t>
                      </a:r>
                      <a:endParaRPr lang="en-US" sz="1300" dirty="0">
                        <a:effectLst/>
                      </a:endParaRP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start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4797152"/>
            <a:ext cx="5410200" cy="19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3966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Anchor </a:t>
            </a:r>
            <a:r>
              <a:rPr lang="en-US" altLang="ko-KR" b="1" dirty="0" smtClean="0"/>
              <a:t>( $)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/>
              <a:t>문자열의 맨 마지막부터 일치함을 의미</a:t>
            </a:r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sz="2500" dirty="0"/>
              <a:t>$ </a:t>
            </a:r>
            <a:r>
              <a:rPr lang="ko-KR" altLang="en-US" sz="2500" dirty="0"/>
              <a:t>문자를 메타문자가 아닌 문자 그 자체로 매치하고 싶은 경우에는 </a:t>
            </a:r>
            <a:r>
              <a:rPr lang="en-US" altLang="ko-KR" sz="2500" dirty="0"/>
              <a:t>[$] </a:t>
            </a:r>
            <a:r>
              <a:rPr lang="ko-KR" altLang="en-US" sz="2500" dirty="0"/>
              <a:t>처럼 사용하거나 </a:t>
            </a:r>
            <a:r>
              <a:rPr lang="en-US" altLang="ko-KR" sz="2500" dirty="0"/>
              <a:t>\$ </a:t>
            </a:r>
            <a:r>
              <a:rPr lang="ko-KR" altLang="en-US" sz="2500" dirty="0"/>
              <a:t>로 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006"/>
              </p:ext>
            </p:extLst>
          </p:nvPr>
        </p:nvGraphicFramePr>
        <p:xfrm>
          <a:off x="971600" y="3356992"/>
          <a:ext cx="7272808" cy="1016938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Python$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end of a string or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Python\Z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end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98" y="4653136"/>
            <a:ext cx="50196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89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DOT(.)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2"/>
            <a:ext cx="8229600" cy="29194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dot(.) </a:t>
            </a:r>
            <a:r>
              <a:rPr lang="ko-KR" altLang="en-US" sz="2800" dirty="0"/>
              <a:t>메타문자는 </a:t>
            </a:r>
            <a:r>
              <a:rPr lang="ko-KR" altLang="en-US" sz="2800" dirty="0" err="1"/>
              <a:t>줄바꿈</a:t>
            </a:r>
            <a:r>
              <a:rPr lang="ko-KR" altLang="en-US" sz="2800" dirty="0"/>
              <a:t> 문자인 </a:t>
            </a:r>
            <a:r>
              <a:rPr lang="en-US" altLang="ko-KR" sz="2800" dirty="0"/>
              <a:t>\n</a:t>
            </a:r>
            <a:r>
              <a:rPr lang="ko-KR" altLang="en-US" sz="2800" dirty="0"/>
              <a:t>를 제외한 모든 문자와 매치</a:t>
            </a:r>
            <a:r>
              <a:rPr lang="en-US" altLang="ko-KR" sz="2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/>
              <a:t>re.DOTALL</a:t>
            </a:r>
            <a:r>
              <a:rPr lang="ko-KR" altLang="en-US" sz="2800" dirty="0"/>
              <a:t> 이라는 옵션을 주면 </a:t>
            </a:r>
            <a:r>
              <a:rPr lang="en-US" altLang="ko-KR" sz="2800" dirty="0"/>
              <a:t>\n</a:t>
            </a:r>
            <a:r>
              <a:rPr lang="ko-KR" altLang="en-US" sz="2800" dirty="0"/>
              <a:t>문자와도 매치의미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</a:t>
            </a:r>
            <a:r>
              <a:rPr lang="en-US" altLang="ko-KR" sz="2200" dirty="0" err="1"/>
              <a:t>a.b</a:t>
            </a:r>
            <a:r>
              <a:rPr lang="en-US" altLang="ko-KR" sz="2200" dirty="0"/>
              <a:t> :  "a + </a:t>
            </a:r>
            <a:r>
              <a:rPr lang="ko-KR" altLang="en-US" sz="2200" dirty="0" err="1"/>
              <a:t>모든문자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en-US" altLang="ko-KR" sz="2200" dirty="0" smtClean="0"/>
              <a:t>b“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/>
              <a:t> </a:t>
            </a:r>
            <a:r>
              <a:rPr lang="en-US" altLang="ko-KR" sz="2200" dirty="0"/>
              <a:t>a[.]b </a:t>
            </a:r>
            <a:r>
              <a:rPr lang="en-US" altLang="ko-KR" sz="2200" dirty="0" smtClean="0"/>
              <a:t> : "</a:t>
            </a:r>
            <a:r>
              <a:rPr lang="en-US" altLang="ko-KR" sz="2200" dirty="0"/>
              <a:t>a + Dot(.)</a:t>
            </a:r>
            <a:r>
              <a:rPr lang="ko-KR" altLang="en-US" sz="2200" dirty="0"/>
              <a:t>문자 </a:t>
            </a:r>
            <a:r>
              <a:rPr lang="en-US" altLang="ko-KR" sz="2200" dirty="0"/>
              <a:t>+ b</a:t>
            </a:r>
            <a:r>
              <a:rPr lang="en-US" altLang="ko-KR" sz="2200" dirty="0" smtClean="0"/>
              <a:t>"</a:t>
            </a:r>
            <a:endParaRPr lang="en-US" altLang="ko-KR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509120"/>
            <a:ext cx="58769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220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백슬래시</a:t>
            </a:r>
            <a:r>
              <a:rPr lang="en-US" altLang="ko-KR" b="1" dirty="0"/>
              <a:t>(\) </a:t>
            </a:r>
            <a:r>
              <a:rPr lang="ko-KR" altLang="en-US" b="1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8450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“\section” : </a:t>
            </a:r>
            <a:r>
              <a:rPr lang="ko-KR" altLang="en-US" sz="2000" dirty="0" smtClean="0"/>
              <a:t>이 </a:t>
            </a:r>
            <a:r>
              <a:rPr lang="ko-KR" altLang="en-US" sz="2000" dirty="0"/>
              <a:t>정규식은 </a:t>
            </a:r>
            <a:r>
              <a:rPr lang="en-US" altLang="ko-KR" sz="2000" dirty="0"/>
              <a:t>\s </a:t>
            </a:r>
            <a:r>
              <a:rPr lang="ko-KR" altLang="en-US" sz="2000" dirty="0"/>
              <a:t>문자가 </a:t>
            </a:r>
            <a:r>
              <a:rPr lang="en-US" altLang="ko-KR" sz="2000" dirty="0"/>
              <a:t>whitespace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해석되어 </a:t>
            </a:r>
            <a:r>
              <a:rPr lang="en-US" altLang="ko-KR" sz="2000" dirty="0"/>
              <a:t>[ \</a:t>
            </a:r>
            <a:r>
              <a:rPr lang="en-US" altLang="ko-KR" sz="2000" dirty="0" smtClean="0"/>
              <a:t>t\n\r\f\v]</a:t>
            </a:r>
            <a:r>
              <a:rPr lang="en-US" altLang="ko-KR" sz="2000" dirty="0" err="1" smtClean="0"/>
              <a:t>ection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동일한 의미</a:t>
            </a:r>
            <a:endParaRPr lang="ko-KR" altLang="en-US" sz="20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“\\section” </a:t>
            </a:r>
            <a:r>
              <a:rPr lang="en-US" altLang="ko-KR" sz="2000" dirty="0"/>
              <a:t>: </a:t>
            </a:r>
            <a:r>
              <a:rPr lang="ko-KR" altLang="en-US" sz="2000" dirty="0" err="1" smtClean="0"/>
              <a:t>파이썬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문자열 </a:t>
            </a:r>
            <a:r>
              <a:rPr lang="ko-KR" altLang="en-US" sz="2000" dirty="0" err="1"/>
              <a:t>리터럴</a:t>
            </a:r>
            <a:r>
              <a:rPr lang="ko-KR" altLang="en-US" sz="2000" dirty="0"/>
              <a:t> 규칙에 의하여 </a:t>
            </a:r>
            <a:r>
              <a:rPr lang="en-US" altLang="ko-KR" sz="2000" dirty="0" smtClean="0"/>
              <a:t>\</a:t>
            </a:r>
            <a:r>
              <a:rPr lang="ko-KR" altLang="en-US" sz="2000" dirty="0" smtClean="0"/>
              <a:t>이</a:t>
            </a:r>
            <a:r>
              <a:rPr lang="ko-KR" altLang="en-US" sz="2000" dirty="0"/>
              <a:t> </a:t>
            </a:r>
            <a:r>
              <a:rPr lang="en-US" altLang="ko-KR" sz="2000" dirty="0" smtClean="0"/>
              <a:t>\</a:t>
            </a:r>
            <a:r>
              <a:rPr lang="en-US" altLang="ko-KR" sz="2000" dirty="0"/>
              <a:t>\</a:t>
            </a:r>
            <a:r>
              <a:rPr lang="ko-KR" altLang="en-US" sz="2000" dirty="0" smtClean="0"/>
              <a:t>로 변경</a:t>
            </a:r>
            <a:endParaRPr lang="en-US" altLang="ko-KR" sz="20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/>
              <a:t>\\</a:t>
            </a:r>
            <a:r>
              <a:rPr lang="ko-KR" altLang="en-US" sz="2000" dirty="0"/>
              <a:t> 문자를 전달하려면 </a:t>
            </a:r>
            <a:r>
              <a:rPr lang="ko-KR" altLang="en-US" sz="2000" dirty="0" err="1"/>
              <a:t>파이썬은</a:t>
            </a:r>
            <a:r>
              <a:rPr lang="ko-KR" altLang="en-US" sz="2000" dirty="0"/>
              <a:t> </a:t>
            </a:r>
            <a:r>
              <a:rPr lang="en-US" altLang="ko-KR" sz="2000" dirty="0"/>
              <a:t>\\\\</a:t>
            </a:r>
            <a:r>
              <a:rPr lang="ko-KR" altLang="en-US" sz="2000" dirty="0"/>
              <a:t> 처럼 백슬래시를 </a:t>
            </a:r>
            <a:r>
              <a:rPr lang="en-US" altLang="ko-KR" sz="2000" dirty="0"/>
              <a:t>4</a:t>
            </a:r>
            <a:r>
              <a:rPr lang="ko-KR" altLang="en-US" sz="2000" dirty="0"/>
              <a:t>개나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r”\section” : Raw </a:t>
            </a:r>
            <a:r>
              <a:rPr lang="en-US" altLang="ko-KR" sz="2000" b="1" dirty="0"/>
              <a:t>String </a:t>
            </a:r>
            <a:r>
              <a:rPr lang="ko-KR" altLang="en-US" sz="2000" b="1" dirty="0"/>
              <a:t>규칙에 의하여 백슬래시 </a:t>
            </a:r>
            <a:r>
              <a:rPr lang="ko-KR" altLang="en-US" sz="2000" b="1" dirty="0" err="1"/>
              <a:t>두개</a:t>
            </a:r>
            <a:r>
              <a:rPr lang="ko-KR" altLang="en-US" sz="2000" b="1" dirty="0"/>
              <a:t> 대신 </a:t>
            </a:r>
            <a:r>
              <a:rPr lang="ko-KR" altLang="en-US" sz="2000" b="1" dirty="0" err="1"/>
              <a:t>한개만</a:t>
            </a:r>
            <a:r>
              <a:rPr lang="ko-KR" altLang="en-US" sz="2000" b="1" dirty="0"/>
              <a:t> 써도 </a:t>
            </a:r>
            <a:r>
              <a:rPr lang="ko-KR" altLang="en-US" sz="2000" b="1" dirty="0" err="1"/>
              <a:t>두개를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쓴것과</a:t>
            </a:r>
            <a:r>
              <a:rPr lang="ko-KR" altLang="en-US" sz="2000" b="1" dirty="0"/>
              <a:t> 동일한 </a:t>
            </a:r>
            <a:r>
              <a:rPr lang="ko-KR" altLang="en-US" sz="2000" b="1" dirty="0" smtClean="0"/>
              <a:t>의미</a:t>
            </a:r>
            <a:endParaRPr lang="en-US" altLang="ko-KR" sz="20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3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Request </a:t>
            </a:r>
            <a:r>
              <a:rPr lang="ko-KR" altLang="en-US" dirty="0" smtClean="0"/>
              <a:t>이용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Alternatives</a:t>
            </a:r>
            <a:r>
              <a:rPr lang="en-US" altLang="ko-KR" b="1" dirty="0" smtClean="0"/>
              <a:t> (|,or)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|</a:t>
            </a:r>
            <a:r>
              <a:rPr lang="ko-KR" altLang="en-US" sz="2800" dirty="0"/>
              <a:t> 메타문자는 </a:t>
            </a:r>
            <a:r>
              <a:rPr lang="en-US" altLang="ko-KR" sz="2800" dirty="0"/>
              <a:t>"or"</a:t>
            </a:r>
            <a:r>
              <a:rPr lang="ko-KR" altLang="en-US" sz="2800" dirty="0"/>
              <a:t>의 의미와 동일</a:t>
            </a:r>
            <a:endParaRPr lang="en-US" altLang="ko-KR" sz="2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A|B</a:t>
            </a:r>
            <a:r>
              <a:rPr lang="ko-KR" altLang="en-US" sz="2800" dirty="0"/>
              <a:t> 라는 정규식이 있다면 이것은 </a:t>
            </a:r>
            <a:r>
              <a:rPr lang="en-US" altLang="ko-KR" sz="2800" dirty="0"/>
              <a:t>A </a:t>
            </a:r>
            <a:r>
              <a:rPr lang="ko-KR" altLang="en-US" sz="2800" dirty="0"/>
              <a:t>또는 </a:t>
            </a:r>
            <a:r>
              <a:rPr lang="en-US" altLang="ko-KR" sz="2800" dirty="0"/>
              <a:t>B</a:t>
            </a:r>
            <a:r>
              <a:rPr lang="ko-KR" altLang="en-US" sz="2800" dirty="0"/>
              <a:t>라는 의미</a:t>
            </a:r>
            <a:endParaRPr lang="en-US" altLang="ko-KR" sz="2800" dirty="0"/>
          </a:p>
          <a:p>
            <a:pPr marL="365760" lvl="1" indent="0">
              <a:lnSpc>
                <a:spcPct val="120000"/>
              </a:lnSpc>
              <a:buNone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58512"/>
              </p:ext>
            </p:extLst>
          </p:nvPr>
        </p:nvGraphicFramePr>
        <p:xfrm>
          <a:off x="755576" y="3356992"/>
          <a:ext cx="7488832" cy="1219200"/>
        </p:xfrm>
        <a:graphic>
          <a:graphicData uri="http://schemas.openxmlformats.org/drawingml/2006/table">
            <a:tbl>
              <a:tblPr/>
              <a:tblGrid>
                <a:gridCol w="1859810"/>
                <a:gridCol w="562902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python|perl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 or "</a:t>
                      </a:r>
                      <a:r>
                        <a:rPr lang="en-US" sz="1200" dirty="0" err="1">
                          <a:effectLst/>
                        </a:rPr>
                        <a:t>perl</a:t>
                      </a:r>
                      <a:r>
                        <a:rPr lang="en-US" sz="1200" dirty="0">
                          <a:effectLst/>
                        </a:rPr>
                        <a:t>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rub(y|le))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"ruby" or "ruble"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Python(!+|\?)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"Python" followed by one or more ! or one ?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4797152"/>
            <a:ext cx="55149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5732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수량자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({</a:t>
            </a:r>
            <a:r>
              <a:rPr lang="en-US" altLang="ko-KR" b="1" dirty="0" smtClean="0"/>
              <a:t>m})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58587"/>
              </p:ext>
            </p:extLst>
          </p:nvPr>
        </p:nvGraphicFramePr>
        <p:xfrm>
          <a:off x="467544" y="3356992"/>
          <a:ext cx="8153400" cy="1480174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caat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4941168"/>
            <a:ext cx="53149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69644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({</a:t>
            </a:r>
            <a:r>
              <a:rPr lang="en-US" altLang="ko-KR" b="1" dirty="0" err="1"/>
              <a:t>m,n</a:t>
            </a:r>
            <a:r>
              <a:rPr lang="en-US" altLang="ko-KR" b="1" dirty="0" smtClean="0"/>
              <a:t>})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38374"/>
              </p:ext>
            </p:extLst>
          </p:nvPr>
        </p:nvGraphicFramePr>
        <p:xfrm>
          <a:off x="539552" y="2996952"/>
          <a:ext cx="8153400" cy="1900221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5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13176"/>
            <a:ext cx="53625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959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(*)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*바로 앞에 있는 문자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부터 </a:t>
            </a:r>
            <a:r>
              <a:rPr lang="ko-KR" altLang="en-US" sz="1800" dirty="0" err="1" smtClean="0"/>
              <a:t>무한개</a:t>
            </a:r>
            <a:r>
              <a:rPr lang="ko-KR" altLang="en-US" sz="1800" dirty="0" smtClean="0"/>
              <a:t> 까지 반복될 수 있다는 의미</a:t>
            </a:r>
            <a:r>
              <a:rPr lang="en-US" altLang="ko-KR" sz="180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89883"/>
              </p:ext>
            </p:extLst>
          </p:nvPr>
        </p:nvGraphicFramePr>
        <p:xfrm>
          <a:off x="611560" y="2348880"/>
          <a:ext cx="8153400" cy="1463040"/>
        </p:xfrm>
        <a:graphic>
          <a:graphicData uri="http://schemas.openxmlformats.org/drawingml/2006/table">
            <a:tbl>
              <a:tblPr/>
              <a:tblGrid>
                <a:gridCol w="1368152"/>
                <a:gridCol w="1440160"/>
                <a:gridCol w="1944216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(1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(3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35" y="4149080"/>
            <a:ext cx="55530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0857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(+)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+</a:t>
            </a:r>
            <a:r>
              <a:rPr lang="ko-KR" altLang="en-US" sz="1800" dirty="0"/>
              <a:t>는 최소 </a:t>
            </a:r>
            <a:r>
              <a:rPr lang="en-US" altLang="ko-KR" sz="1800" dirty="0"/>
              <a:t>1</a:t>
            </a:r>
            <a:r>
              <a:rPr lang="ko-KR" altLang="en-US" sz="1800" dirty="0"/>
              <a:t>개 이상의 반복을 필요로 하는 메타문자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7958"/>
              </p:ext>
            </p:extLst>
          </p:nvPr>
        </p:nvGraphicFramePr>
        <p:xfrm>
          <a:off x="611560" y="2420888"/>
          <a:ext cx="8153400" cy="1938414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29955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421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ca+t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421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(1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421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(3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4653136"/>
            <a:ext cx="55911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460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 smtClean="0"/>
              <a:t>(?)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?</a:t>
            </a:r>
            <a:r>
              <a:rPr lang="ko-KR" altLang="en-US" sz="1800" dirty="0"/>
              <a:t> 메타문자가 의미하는 것은 </a:t>
            </a:r>
            <a:r>
              <a:rPr lang="en-US" altLang="ko-KR" sz="1800" dirty="0"/>
              <a:t>{0, 1</a:t>
            </a:r>
            <a:r>
              <a:rPr lang="en-US" altLang="ko-KR" sz="1800" dirty="0" smtClean="0"/>
              <a:t>}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27671"/>
              </p:ext>
            </p:extLst>
          </p:nvPr>
        </p:nvGraphicFramePr>
        <p:xfrm>
          <a:off x="611560" y="2852936"/>
          <a:ext cx="8153400" cy="109728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ab?c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"b"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ab?c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"b"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15" y="4149080"/>
            <a:ext cx="54768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98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i="1" dirty="0"/>
              <a:t>non-greedy</a:t>
            </a:r>
            <a:r>
              <a:rPr lang="en-US" altLang="ko-KR" dirty="0"/>
              <a:t>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dirty="0"/>
              <a:t>*</a:t>
            </a:r>
            <a:r>
              <a:rPr lang="en-US" altLang="ko-KR" dirty="0"/>
              <a:t>?, +?, ??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 smtClean="0"/>
              <a:t>정규표현식은</a:t>
            </a:r>
            <a:r>
              <a:rPr lang="ko-KR" altLang="en-US" sz="1800" dirty="0" smtClean="0"/>
              <a:t> 연속적인 패턴이 있을 경우 최종까지 처리되어 </a:t>
            </a:r>
            <a:r>
              <a:rPr lang="en-US" altLang="ko-KR" sz="1800" dirty="0" smtClean="0"/>
              <a:t>non-greedy </a:t>
            </a:r>
            <a:r>
              <a:rPr lang="en-US" altLang="ko-KR" sz="1800" i="1" dirty="0" smtClean="0"/>
              <a:t>minimal</a:t>
            </a:r>
            <a:r>
              <a:rPr lang="en-US" altLang="ko-KR" sz="1800" dirty="0"/>
              <a:t> </a:t>
            </a:r>
            <a:r>
              <a:rPr lang="en-US" altLang="ko-KR" sz="1800" dirty="0" smtClean="0"/>
              <a:t>fashion </a:t>
            </a:r>
            <a:r>
              <a:rPr lang="ko-KR" altLang="en-US" sz="1800" dirty="0"/>
              <a:t>처</a:t>
            </a:r>
            <a:r>
              <a:rPr lang="ko-KR" altLang="en-US" sz="1800" dirty="0" smtClean="0"/>
              <a:t>리를 위한 기호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16899"/>
              </p:ext>
            </p:extLst>
          </p:nvPr>
        </p:nvGraphicFramePr>
        <p:xfrm>
          <a:off x="1115616" y="2636912"/>
          <a:ext cx="7272809" cy="1529328"/>
        </p:xfrm>
        <a:graphic>
          <a:graphicData uri="http://schemas.openxmlformats.org/drawingml/2006/table">
            <a:tbl>
              <a:tblPr/>
              <a:tblGrid>
                <a:gridCol w="2084563"/>
                <a:gridCol w="2594123"/>
                <a:gridCol w="2594123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 smtClean="0">
                          <a:effectLst/>
                        </a:rPr>
                        <a:t>매칭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&lt;.*?&gt;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&lt;H1&gt;title&lt;/H1&gt;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&lt;H1&gt;</a:t>
                      </a:r>
                      <a:endParaRPr lang="en-US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&lt;.+?&gt;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&lt;H1&gt;title&lt;/H1&gt;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&lt;H1&gt;</a:t>
                      </a:r>
                      <a:endParaRPr lang="en-US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&lt;.??&gt;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&lt;b&gt;title&lt;/b&gt;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&lt;b&gt;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37112"/>
            <a:ext cx="5562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789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Grouping</a:t>
            </a:r>
            <a:r>
              <a:rPr lang="en-US" altLang="ko-KR" b="1" dirty="0"/>
              <a:t> </a:t>
            </a:r>
            <a:r>
              <a:rPr lang="ko-KR" altLang="en-US" b="1" dirty="0" smtClean="0"/>
              <a:t>기</a:t>
            </a:r>
            <a:r>
              <a:rPr lang="ko-KR" altLang="en-US" b="1" dirty="0"/>
              <a:t>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>
              <a:lnSpc>
                <a:spcPct val="120000"/>
              </a:lnSpc>
              <a:buNone/>
            </a:pPr>
            <a:r>
              <a:rPr lang="en-US" altLang="ko-KR" sz="2800" dirty="0" smtClean="0"/>
              <a:t>Group</a:t>
            </a:r>
            <a:r>
              <a:rPr lang="ko-KR" altLang="en-US" sz="2800" dirty="0" smtClean="0"/>
              <a:t>을 만들기 위해서는 </a:t>
            </a:r>
            <a:r>
              <a:rPr lang="en-US" altLang="ko-KR" sz="2800" dirty="0" smtClean="0"/>
              <a:t>( )</a:t>
            </a:r>
            <a:r>
              <a:rPr lang="ko-KR" altLang="en-US" sz="2800" dirty="0" smtClean="0"/>
              <a:t>를 사용하면 특수 그룹은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다음에 </a:t>
            </a:r>
            <a:r>
              <a:rPr lang="en-US" altLang="ko-KR" sz="2800" dirty="0" smtClean="0"/>
              <a:t>?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넣은 다음 </a:t>
            </a:r>
            <a:r>
              <a:rPr lang="en-US" altLang="ko-KR" sz="2800" dirty="0" smtClean="0"/>
              <a:t>(“(?”) </a:t>
            </a:r>
            <a:r>
              <a:rPr lang="ko-KR" altLang="en-US" sz="2800" dirty="0" smtClean="0"/>
              <a:t>다양한 문자표현을 사용해서 </a:t>
            </a:r>
            <a:r>
              <a:rPr lang="ko-KR" altLang="en-US" sz="2800" dirty="0" err="1" smtClean="0"/>
              <a:t>정규표현식</a:t>
            </a:r>
            <a:r>
              <a:rPr lang="ko-KR" altLang="en-US" sz="2800" dirty="0" smtClean="0"/>
              <a:t> 문법을 </a:t>
            </a:r>
            <a:r>
              <a:rPr lang="ko-KR" altLang="en-US" sz="2800" dirty="0" err="1" smtClean="0"/>
              <a:t>만듬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4804" y="4077072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07904" y="4077072"/>
            <a:ext cx="45365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14804" y="5229200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07904" y="5229200"/>
            <a:ext cx="45365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(?</a:t>
            </a:r>
            <a:r>
              <a:rPr lang="ko-KR" altLang="en-US" dirty="0" smtClean="0"/>
              <a:t>문자표현 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0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Request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request.Request</a:t>
            </a:r>
            <a:r>
              <a:rPr lang="ko-KR" altLang="en-US" dirty="0" smtClean="0"/>
              <a:t>에 대한 정보 작성하는 클래스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0968"/>
            <a:ext cx="7391400" cy="35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Grouping(…)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( ) </a:t>
            </a:r>
            <a:r>
              <a:rPr lang="ko-KR" altLang="en-US" sz="2800" dirty="0" smtClean="0">
                <a:latin typeface="+mn-ea"/>
              </a:rPr>
              <a:t>내에 정규 </a:t>
            </a:r>
            <a:r>
              <a:rPr lang="ko-KR" altLang="en-US" sz="2800" dirty="0" err="1" smtClean="0">
                <a:latin typeface="+mn-ea"/>
              </a:rPr>
              <a:t>표현식을</a:t>
            </a:r>
            <a:r>
              <a:rPr lang="ko-KR" altLang="en-US" sz="2800" dirty="0" smtClean="0">
                <a:latin typeface="+mn-ea"/>
              </a:rPr>
              <a:t> 정의하고 특정 단어나 특정 그룹을 표시</a:t>
            </a:r>
            <a:endParaRPr lang="en-US" altLang="ko-KR" sz="2800" dirty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533152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"([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]).+([</a:t>
                      </a:r>
                      <a:r>
                        <a:rPr lang="en-US" altLang="ko-KR" sz="1800" dirty="0" err="1" smtClean="0">
                          <a:effectLst/>
                        </a:rPr>
                        <a:t>def</a:t>
                      </a:r>
                      <a:r>
                        <a:rPr lang="en-US" altLang="ko-KR" sz="1800" dirty="0" smtClean="0">
                          <a:effectLst/>
                        </a:rPr>
                        <a:t>])"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"b===d==c"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'b===d‘ </a:t>
                      </a:r>
                      <a:r>
                        <a:rPr lang="ko-KR" altLang="en-US" sz="1800" dirty="0" smtClean="0">
                          <a:effectLst/>
                        </a:rPr>
                        <a:t>만 </a:t>
                      </a:r>
                      <a:r>
                        <a:rPr lang="ko-KR" altLang="en-US" sz="1800" dirty="0" err="1" smtClean="0">
                          <a:effectLst/>
                        </a:rPr>
                        <a:t>매칭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653136"/>
            <a:ext cx="5676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6190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</a:t>
            </a:r>
            <a:r>
              <a:rPr lang="ko-KR" altLang="en-US" b="1" dirty="0" smtClean="0"/>
              <a:t>주의사항</a:t>
            </a:r>
            <a:endParaRPr lang="ko-KR" altLang="en-US" b="1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“pattern”</a:t>
            </a:r>
            <a:r>
              <a:rPr lang="ko-KR" altLang="en-US" sz="2800" dirty="0" smtClean="0">
                <a:latin typeface="+mn-ea"/>
              </a:rPr>
              <a:t>은 이 패턴에 맞는 것만 찾지만 </a:t>
            </a:r>
            <a:r>
              <a:rPr lang="en-US" altLang="ko-KR" sz="2800" dirty="0" smtClean="0">
                <a:latin typeface="+mn-ea"/>
              </a:rPr>
              <a:t>(“pattern”)</a:t>
            </a:r>
            <a:r>
              <a:rPr lang="ko-KR" altLang="en-US" sz="2800" dirty="0" smtClean="0">
                <a:latin typeface="+mn-ea"/>
              </a:rPr>
              <a:t>은 패턴 검색 후 그룹단위로 출력을 처리하므로 처리결과가 상이할 수 있음</a:t>
            </a:r>
            <a:endParaRPr lang="en-US" altLang="ko-KR" sz="28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8102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833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</a:t>
            </a:r>
            <a:r>
              <a:rPr lang="en-US" altLang="ko-KR" b="1" dirty="0"/>
              <a:t> </a:t>
            </a:r>
            <a:r>
              <a:rPr lang="ko-KR" altLang="en-US" b="1" dirty="0" smtClean="0"/>
              <a:t>처리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line </a:t>
            </a:r>
            <a:r>
              <a:rPr lang="en-US" altLang="ko-KR" sz="1200" dirty="0"/>
              <a:t>= "Cats are smarter than </a:t>
            </a:r>
            <a:r>
              <a:rPr lang="en-US" altLang="ko-KR" sz="1200" dirty="0" smtClean="0"/>
              <a:t>dogs“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matchObj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 r'(.*) </a:t>
            </a:r>
            <a:r>
              <a:rPr lang="en-US" altLang="ko-KR" sz="1200" dirty="0" smtClean="0"/>
              <a:t> are  (.*?)  (.*)', </a:t>
            </a:r>
            <a:r>
              <a:rPr lang="en-US" altLang="ko-KR" sz="1200" dirty="0"/>
              <a:t>line, </a:t>
            </a:r>
            <a:r>
              <a:rPr lang="en-US" altLang="ko-KR" sz="1200" dirty="0" err="1" smtClean="0"/>
              <a:t>re.M|re.I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Cats 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 </a:t>
            </a:r>
            <a:r>
              <a:rPr lang="ko-KR" altLang="en-US" sz="1200" dirty="0" err="1" smtClean="0"/>
              <a:t>매칭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, smarter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(.*?)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r>
              <a:rPr lang="en-US" altLang="ko-KR" sz="1200" dirty="0" smtClean="0"/>
              <a:t>, than dogs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re.I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Re.m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여러 줄과 매치</a:t>
            </a:r>
            <a:endParaRPr lang="en-US" altLang="ko-KR" sz="12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45323"/>
              </p:ext>
            </p:extLst>
          </p:nvPr>
        </p:nvGraphicFramePr>
        <p:xfrm>
          <a:off x="827584" y="3068960"/>
          <a:ext cx="7416824" cy="121920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\D\d+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\</a:t>
                      </a:r>
                      <a:r>
                        <a:rPr lang="en-US" sz="1200" dirty="0" err="1" smtClean="0">
                          <a:effectLst/>
                        </a:rPr>
                        <a:t>DNo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group: + repeats \d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(\D\d)+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Grouped: + repeats \D\d pair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(, )?)+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"Python", "Python, python, python",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260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:</a:t>
            </a:r>
            <a:r>
              <a:rPr lang="ko-KR" altLang="en-US" b="1" dirty="0"/>
              <a:t> </a:t>
            </a:r>
            <a:r>
              <a:rPr lang="ko-KR" altLang="en-US" b="1" dirty="0" smtClean="0"/>
              <a:t>기존 그룹 재사용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기존 </a:t>
            </a:r>
            <a:r>
              <a:rPr lang="ko-KR" altLang="en-US" sz="2800" dirty="0"/>
              <a:t>그룹을 숫자를 사용하여 </a:t>
            </a:r>
            <a:r>
              <a:rPr lang="ko-KR" altLang="en-US" sz="2800" dirty="0" smtClean="0"/>
              <a:t>참조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3946"/>
              </p:ext>
            </p:extLst>
          </p:nvPr>
        </p:nvGraphicFramePr>
        <p:xfrm>
          <a:off x="1043608" y="2708920"/>
          <a:ext cx="7416824" cy="10972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([Pp])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&amp;\1ails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r>
                        <a:rPr lang="en-US" sz="1200" dirty="0">
                          <a:effectLst/>
                        </a:rPr>
                        <a:t> or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(['"])[^\1]*\1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Single or double-quoted string. \1 matches whatever the 1st group matched. \2 matches whatever the 2nd group matched,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81128"/>
            <a:ext cx="6457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5276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Named Group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+mn-ea"/>
              </a:rPr>
              <a:t>( ) </a:t>
            </a:r>
            <a:r>
              <a:rPr lang="ko-KR" altLang="en-US" sz="2800" b="1" dirty="0" smtClean="0">
                <a:latin typeface="+mn-ea"/>
              </a:rPr>
              <a:t>내에 </a:t>
            </a:r>
            <a:r>
              <a:rPr lang="en-US" altLang="ko-KR" sz="2800" b="1" dirty="0" smtClean="0">
                <a:latin typeface="+mn-ea"/>
              </a:rPr>
              <a:t>&lt;name&gt;</a:t>
            </a:r>
            <a:r>
              <a:rPr lang="ko-KR" altLang="en-US" sz="2800" b="1" dirty="0" smtClean="0">
                <a:latin typeface="+mn-ea"/>
              </a:rPr>
              <a:t>을 붙여서 </a:t>
            </a:r>
            <a:r>
              <a:rPr lang="en-US" altLang="ko-KR" sz="2800" b="1" dirty="0" smtClean="0">
                <a:latin typeface="+mn-ea"/>
              </a:rPr>
              <a:t>name </a:t>
            </a:r>
            <a:r>
              <a:rPr lang="ko-KR" altLang="en-US" sz="2800" b="1" dirty="0" smtClean="0">
                <a:latin typeface="+mn-ea"/>
              </a:rPr>
              <a:t>으로 패턴 </a:t>
            </a:r>
            <a:r>
              <a:rPr lang="ko-KR" altLang="en-US" sz="2800" b="1" dirty="0" err="1" smtClean="0">
                <a:latin typeface="+mn-ea"/>
              </a:rPr>
              <a:t>매칭을</a:t>
            </a:r>
            <a:r>
              <a:rPr lang="ko-KR" altLang="en-US" sz="2800" b="1" dirty="0" smtClean="0">
                <a:latin typeface="+mn-ea"/>
              </a:rPr>
              <a:t> 찾을 수 있는 구조를 </a:t>
            </a:r>
            <a:r>
              <a:rPr lang="ko-KR" altLang="en-US" sz="2800" b="1" dirty="0" err="1" smtClean="0">
                <a:latin typeface="+mn-ea"/>
              </a:rPr>
              <a:t>만듬</a:t>
            </a:r>
            <a:endParaRPr lang="en-US" altLang="ko-KR" sz="2800" b="1" dirty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65031"/>
              </p:ext>
            </p:extLst>
          </p:nvPr>
        </p:nvGraphicFramePr>
        <p:xfrm>
          <a:off x="683568" y="2780928"/>
          <a:ext cx="7920880" cy="1060127"/>
        </p:xfrm>
        <a:graphic>
          <a:graphicData uri="http://schemas.openxmlformats.org/drawingml/2006/table">
            <a:tbl>
              <a:tblPr/>
              <a:tblGrid>
                <a:gridCol w="2664296"/>
                <a:gridCol w="1872208"/>
                <a:gridCol w="338437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'(?P&lt;name&gt;.*) (?P&lt;phone&gt;.*)'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‘John 123456'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name = </a:t>
                      </a:r>
                      <a:r>
                        <a:rPr lang="en-US" altLang="ko-KR" sz="1800" dirty="0" err="1" smtClean="0">
                          <a:effectLst/>
                        </a:rPr>
                        <a:t>johe</a:t>
                      </a:r>
                      <a:r>
                        <a:rPr lang="en-US" altLang="ko-KR" sz="1800" dirty="0" smtClean="0">
                          <a:effectLst/>
                        </a:rPr>
                        <a:t>, phone=123456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70008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1318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Non-capture : (?: …)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>
                <a:latin typeface="+mn-ea"/>
              </a:rPr>
              <a:t>정규 표현의 </a:t>
            </a:r>
            <a:r>
              <a:rPr lang="ko-KR" altLang="en-US" sz="2800" b="1" dirty="0">
                <a:latin typeface="+mn-ea"/>
              </a:rPr>
              <a:t>괄호 안에 있지만 그룹에 의해 일치하는 부분 문자열 비교를 수행 한 후 검색 또는 나중에 패턴에서 </a:t>
            </a:r>
            <a:r>
              <a:rPr lang="ko-KR" altLang="en-US" sz="2800" b="1" dirty="0" smtClean="0">
                <a:latin typeface="+mn-ea"/>
              </a:rPr>
              <a:t>참조하지 않음</a:t>
            </a: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38575"/>
              </p:ext>
            </p:extLst>
          </p:nvPr>
        </p:nvGraphicFramePr>
        <p:xfrm>
          <a:off x="611560" y="3881041"/>
          <a:ext cx="7920880" cy="1060127"/>
        </p:xfrm>
        <a:graphic>
          <a:graphicData uri="http://schemas.openxmlformats.org/drawingml/2006/table">
            <a:tbl>
              <a:tblPr/>
              <a:tblGrid>
                <a:gridCol w="2808312"/>
                <a:gridCol w="2088232"/>
                <a:gridCol w="302433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smtClean="0"/>
                        <a:t>"(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\w{3})|(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\-{3}))\d\d\d$"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“cat100 “</a:t>
                      </a:r>
                    </a:p>
                    <a:p>
                      <a:pPr algn="ctr"/>
                      <a:r>
                        <a:rPr lang="en-US" altLang="ko-KR" dirty="0" smtClean="0"/>
                        <a:t>“---200”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“cat100 “</a:t>
                      </a:r>
                    </a:p>
                    <a:p>
                      <a:pPr algn="ctr"/>
                      <a:r>
                        <a:rPr lang="en-US" altLang="ko-KR" dirty="0" smtClean="0"/>
                        <a:t>“---200”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43608" y="558924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(?:(?:\</a:t>
            </a:r>
            <a:r>
              <a:rPr lang="en-US" altLang="ko-KR" dirty="0"/>
              <a:t>w{3})|(?:\-{3</a:t>
            </a:r>
            <a:r>
              <a:rPr lang="en-US" altLang="ko-KR" dirty="0" smtClean="0"/>
              <a:t>})) : </a:t>
            </a:r>
            <a:r>
              <a:rPr lang="ko-KR" altLang="en-US" dirty="0" smtClean="0"/>
              <a:t>패턴 내부에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문자와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자 중에 선택</a:t>
            </a:r>
            <a:endParaRPr lang="en-US" altLang="ko-KR" dirty="0" smtClean="0"/>
          </a:p>
          <a:p>
            <a:r>
              <a:rPr lang="en-US" altLang="ko-KR" dirty="0"/>
              <a:t>\d\d\d</a:t>
            </a:r>
            <a:r>
              <a:rPr lang="en-US" altLang="ko-KR" dirty="0" smtClean="0"/>
              <a:t>$“ : </a:t>
            </a:r>
            <a:r>
              <a:rPr lang="ko-KR" altLang="en-US" dirty="0" smtClean="0"/>
              <a:t>마지막에 숫자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21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:</a:t>
            </a:r>
            <a:r>
              <a:rPr lang="en-US" altLang="ko-KR" dirty="0" err="1" smtClean="0"/>
              <a:t>subexpression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하위표현패턴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799"/>
          </a:xfrm>
        </p:spPr>
        <p:txBody>
          <a:bodyPr>
            <a:noAutofit/>
          </a:bodyPr>
          <a:lstStyle/>
          <a:p>
            <a:pPr marL="365760" lvl="1" indent="0">
              <a:lnSpc>
                <a:spcPct val="120000"/>
              </a:lnSpc>
              <a:buNone/>
            </a:pPr>
            <a:r>
              <a:rPr lang="ko-KR" altLang="en-US" sz="2800" dirty="0" smtClean="0"/>
              <a:t>기존패턴에 대해 추가적인 패턴을 적용할 경우 사용하는 패턴</a:t>
            </a:r>
            <a:endParaRPr lang="en-US" altLang="ko-KR" sz="2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43923"/>
              </p:ext>
            </p:extLst>
          </p:nvPr>
        </p:nvGraphicFramePr>
        <p:xfrm>
          <a:off x="971600" y="3068960"/>
          <a:ext cx="7416824" cy="3002655"/>
        </p:xfrm>
        <a:graphic>
          <a:graphicData uri="http://schemas.openxmlformats.org/drawingml/2006/table">
            <a:tbl>
              <a:tblPr/>
              <a:tblGrid>
                <a:gridCol w="3456384"/>
                <a:gridCol w="3960440"/>
              </a:tblGrid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233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(?P=name)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400" dirty="0" smtClean="0">
                          <a:effectLst/>
                        </a:rPr>
                        <a:t>기존에 정의된 네임 그룹을 참조해서 처리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(?#...)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400" dirty="0" smtClean="0">
                          <a:effectLst/>
                        </a:rPr>
                        <a:t>주석처리 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(?=...)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(?!...)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부정형전방탐색패턴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(?&lt;=...)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(?&lt;!...)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부정형후방탐색패턴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33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(?(id/name)</a:t>
                      </a:r>
                      <a:r>
                        <a:rPr kumimoji="0" lang="en-US" altLang="ko-KR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yes-pattern|no-pattern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400" dirty="0" smtClean="0">
                          <a:effectLst/>
                        </a:rPr>
                        <a:t>미리 정의된 패턴에 대해 확인하고 그 패턴에 대한 추가 처리를 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373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기존 네임그룹 참조</a:t>
            </a:r>
            <a:r>
              <a:rPr lang="en-US" altLang="ko-KR" b="1" dirty="0" smtClean="0"/>
              <a:t>(?P=name)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기존 네임 그룹 패턴을 다시 사용해서 패턴 </a:t>
            </a:r>
            <a:r>
              <a:rPr lang="ko-KR" altLang="en-US" sz="2800" b="1" dirty="0" err="1" smtClean="0"/>
              <a:t>매칭</a:t>
            </a:r>
            <a:endParaRPr lang="en-US" altLang="ko-KR" sz="2800" b="1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27509"/>
              </p:ext>
            </p:extLst>
          </p:nvPr>
        </p:nvGraphicFramePr>
        <p:xfrm>
          <a:off x="539552" y="2924944"/>
          <a:ext cx="7920880" cy="1060127"/>
        </p:xfrm>
        <a:graphic>
          <a:graphicData uri="http://schemas.openxmlformats.org/drawingml/2006/table">
            <a:tbl>
              <a:tblPr/>
              <a:tblGrid>
                <a:gridCol w="2736304"/>
                <a:gridCol w="2808312"/>
                <a:gridCol w="2376264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'(?P&lt;word&gt;\b\w+)\s+(?P=word)'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'Paris in the </a:t>
                      </a:r>
                      <a:r>
                        <a:rPr lang="en-US" altLang="ko-KR" sz="1800" dirty="0" err="1" smtClean="0">
                          <a:effectLst/>
                        </a:rPr>
                        <a:t>the</a:t>
                      </a:r>
                      <a:r>
                        <a:rPr lang="en-US" altLang="ko-KR" sz="1800" dirty="0" smtClean="0">
                          <a:effectLst/>
                        </a:rPr>
                        <a:t> spring'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'the </a:t>
                      </a:r>
                      <a:r>
                        <a:rPr lang="en-US" altLang="ko-KR" sz="1800" dirty="0" err="1" smtClean="0">
                          <a:effectLst/>
                        </a:rPr>
                        <a:t>the</a:t>
                      </a:r>
                      <a:r>
                        <a:rPr lang="en-US" altLang="ko-KR" sz="1800" dirty="0" smtClean="0">
                          <a:effectLst/>
                        </a:rPr>
                        <a:t>'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90" y="4487822"/>
            <a:ext cx="74771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2712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주석</a:t>
            </a:r>
            <a:r>
              <a:rPr lang="en-US" altLang="ko-KR" b="1" dirty="0" smtClean="0"/>
              <a:t>(?#...)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패턴에 대한 주석을 추가하여 설명하므로 정규식 </a:t>
            </a:r>
            <a:r>
              <a:rPr lang="ko-KR" altLang="en-US" sz="2800" b="1" dirty="0" err="1" smtClean="0"/>
              <a:t>패턴매칭에서는</a:t>
            </a:r>
            <a:r>
              <a:rPr lang="ko-KR" altLang="en-US" sz="2800" b="1" dirty="0" smtClean="0"/>
              <a:t> 무시됨 </a:t>
            </a:r>
            <a:endParaRPr lang="en-US" altLang="ko-KR" sz="15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284984"/>
            <a:ext cx="4743450" cy="328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67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en-US" altLang="ko-KR" dirty="0"/>
              <a:t>site open </a:t>
            </a:r>
            <a:r>
              <a:rPr lang="ko-KR" altLang="en-US" dirty="0" smtClean="0"/>
              <a:t>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request.Request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를 조립하고 </a:t>
            </a:r>
            <a:r>
              <a:rPr lang="en-US" altLang="ko-KR" dirty="0" err="1" smtClean="0"/>
              <a:t>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46" y="3284984"/>
            <a:ext cx="75057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전방탐색</a:t>
            </a:r>
            <a:r>
              <a:rPr lang="en-US" altLang="ko-KR" dirty="0" smtClean="0"/>
              <a:t>(?=...)/</a:t>
            </a:r>
            <a:r>
              <a:rPr lang="en-US" altLang="ko-KR" b="1" dirty="0"/>
              <a:t>(?!...)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000" dirty="0" smtClean="0"/>
              <a:t>작성된 패턴이 있어도 그 값이 제외된 후에  앞에 있는 패턴을 매칭해서 표시</a:t>
            </a:r>
            <a:endParaRPr lang="en-US" altLang="ko-KR" sz="3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83893"/>
            <a:ext cx="35433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03231"/>
            <a:ext cx="34575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8428"/>
              </p:ext>
            </p:extLst>
          </p:nvPr>
        </p:nvGraphicFramePr>
        <p:xfrm>
          <a:off x="1187624" y="2780928"/>
          <a:ext cx="7272808" cy="1016938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1455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Python(?=!)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Python(?!!)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not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0953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후방탐색</a:t>
            </a:r>
            <a:r>
              <a:rPr lang="en-US" altLang="ko-KR" b="1" dirty="0"/>
              <a:t>(?&lt;=...)/(?&lt;!...)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자기 패턴을 검색 후에 자신을 빼고 뒤에 일치하는 것을 표시하거나 자신의 아닌 것을 </a:t>
            </a:r>
            <a:r>
              <a:rPr lang="ko-KR" altLang="en-US" sz="2800" dirty="0" err="1" smtClean="0"/>
              <a:t>확인후에</a:t>
            </a:r>
            <a:r>
              <a:rPr lang="ko-KR" altLang="en-US" sz="2800" dirty="0" smtClean="0"/>
              <a:t> 표시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28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55572"/>
            <a:ext cx="40481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8524"/>
            <a:ext cx="41624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137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(?(</a:t>
            </a:r>
            <a:r>
              <a:rPr lang="en-US" altLang="ko-KR" b="1" dirty="0" smtClean="0"/>
              <a:t>id/name)yes…|no…)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선행 패턴에 대해 추가패턴을 표시하고 실제 성공과 실패에 대한 추가적인 처리를 하는 패턴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Nopattern</a:t>
            </a:r>
            <a:r>
              <a:rPr lang="ko-KR" altLang="en-US" sz="2800" dirty="0" smtClean="0"/>
              <a:t>은 있으나 없으면 </a:t>
            </a:r>
            <a:r>
              <a:rPr lang="ko-KR" altLang="en-US" sz="2800" dirty="0" err="1" smtClean="0"/>
              <a:t>매핑이</a:t>
            </a:r>
            <a:r>
              <a:rPr lang="ko-KR" altLang="en-US" sz="2800" dirty="0" smtClean="0"/>
              <a:t> 안되므로 생략해도 됨</a:t>
            </a:r>
            <a:endParaRPr lang="en-US" altLang="ko-KR" sz="28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80510"/>
              </p:ext>
            </p:extLst>
          </p:nvPr>
        </p:nvGraphicFramePr>
        <p:xfrm>
          <a:off x="755576" y="3068960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'(a)(?(1)</a:t>
                      </a:r>
                      <a:r>
                        <a:rPr lang="en-US" altLang="ko-KR" sz="1800" dirty="0" err="1" smtClean="0">
                          <a:effectLst/>
                        </a:rPr>
                        <a:t>b|c</a:t>
                      </a:r>
                      <a:r>
                        <a:rPr lang="en-US" altLang="ko-KR" sz="1800" dirty="0" smtClean="0">
                          <a:effectLst/>
                        </a:rPr>
                        <a:t>)'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'ab'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'b'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65" y="4005064"/>
            <a:ext cx="4981575" cy="260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3294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패턴변경자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Grouping(?</a:t>
            </a:r>
            <a:r>
              <a:rPr lang="en-US" altLang="ko-KR" b="1" dirty="0" err="1"/>
              <a:t>iLmsux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ko-KR" altLang="en-US" sz="2800" dirty="0" smtClean="0"/>
              <a:t>패턴 처리시 실제 작동하는 패턴의 플래그에 따른 지시에 따라 실행 </a:t>
            </a:r>
            <a:endParaRPr lang="en-US" altLang="ko-KR" sz="2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322864"/>
              </p:ext>
            </p:extLst>
          </p:nvPr>
        </p:nvGraphicFramePr>
        <p:xfrm>
          <a:off x="827584" y="2852936"/>
          <a:ext cx="7416824" cy="14020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iLmsux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re.I</a:t>
                      </a:r>
                      <a:r>
                        <a:rPr lang="en-US" sz="1200" dirty="0" smtClean="0">
                          <a:effectLst/>
                        </a:rPr>
                        <a:t> (ignore case), </a:t>
                      </a:r>
                      <a:r>
                        <a:rPr lang="en-US" sz="1200" dirty="0" err="1" smtClean="0">
                          <a:effectLst/>
                        </a:rPr>
                        <a:t>re.L</a:t>
                      </a:r>
                      <a:r>
                        <a:rPr lang="en-US" sz="1200" dirty="0" smtClean="0">
                          <a:effectLst/>
                        </a:rPr>
                        <a:t> (locale dependent), </a:t>
                      </a:r>
                      <a:r>
                        <a:rPr lang="en-US" sz="1200" dirty="0" err="1" smtClean="0">
                          <a:effectLst/>
                        </a:rPr>
                        <a:t>re.M</a:t>
                      </a:r>
                      <a:r>
                        <a:rPr lang="en-US" sz="1200" dirty="0" smtClean="0">
                          <a:effectLst/>
                        </a:rPr>
                        <a:t> (multi-line), </a:t>
                      </a:r>
                      <a:r>
                        <a:rPr lang="en-US" sz="1200" dirty="0" err="1" smtClean="0">
                          <a:effectLst/>
                        </a:rPr>
                        <a:t>re.S</a:t>
                      </a:r>
                      <a:r>
                        <a:rPr lang="en-US" sz="1200" dirty="0" smtClean="0">
                          <a:effectLst/>
                        </a:rPr>
                        <a:t> (dot matches all), </a:t>
                      </a:r>
                      <a:r>
                        <a:rPr lang="en-US" sz="1200" dirty="0" err="1" smtClean="0">
                          <a:effectLst/>
                        </a:rPr>
                        <a:t>re.U</a:t>
                      </a:r>
                      <a:r>
                        <a:rPr lang="en-US" sz="1200" dirty="0" smtClean="0">
                          <a:effectLst/>
                        </a:rPr>
                        <a:t> (Unicode dependent), and </a:t>
                      </a:r>
                      <a:r>
                        <a:rPr lang="en-US" sz="1200" dirty="0" err="1" smtClean="0">
                          <a:effectLst/>
                        </a:rPr>
                        <a:t>re.X</a:t>
                      </a:r>
                      <a:r>
                        <a:rPr lang="en-US" sz="1200" dirty="0" smtClean="0">
                          <a:effectLst/>
                        </a:rPr>
                        <a:t> (verbose)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(?</a:t>
                      </a:r>
                      <a:r>
                        <a:rPr lang="en-US" sz="1200" dirty="0" err="1">
                          <a:effectLst/>
                        </a:rPr>
                        <a:t>imx</a:t>
                      </a:r>
                      <a:r>
                        <a:rPr lang="en-US" sz="1200" dirty="0">
                          <a:effectLst/>
                        </a:rPr>
                        <a:t>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959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패턴변경자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-1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 err="1"/>
              <a:t>i</a:t>
            </a:r>
            <a:r>
              <a:rPr lang="en-US" altLang="ko-KR" sz="1800" dirty="0"/>
              <a:t> : </a:t>
            </a:r>
            <a:r>
              <a:rPr lang="ko-KR" altLang="en-US" sz="1800" dirty="0"/>
              <a:t>패턴을 대소문자 구분 없이 검사한다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변경자를 사용할 경우 </a:t>
            </a:r>
            <a:r>
              <a:rPr lang="en-US" altLang="ko-KR" sz="1800" dirty="0"/>
              <a:t>[a-z]</a:t>
            </a:r>
            <a:r>
              <a:rPr lang="ko-KR" altLang="en-US" sz="1800" dirty="0"/>
              <a:t>로만 검사해도 자동으로 </a:t>
            </a:r>
            <a:r>
              <a:rPr lang="en-US" altLang="ko-KR" sz="1800" dirty="0"/>
              <a:t>[a-</a:t>
            </a:r>
            <a:r>
              <a:rPr lang="en-US" altLang="ko-KR" sz="1800" dirty="0" err="1"/>
              <a:t>zA</a:t>
            </a:r>
            <a:r>
              <a:rPr lang="en-US" altLang="ko-KR" sz="1800" dirty="0"/>
              <a:t>-Z]</a:t>
            </a:r>
            <a:r>
              <a:rPr lang="ko-KR" altLang="en-US" sz="1800" dirty="0"/>
              <a:t>와 같은 기능을 하게 된다</a:t>
            </a:r>
            <a:r>
              <a:rPr lang="en-US" altLang="ko-KR" sz="1800" dirty="0"/>
              <a:t>. </a:t>
            </a:r>
            <a:r>
              <a:rPr lang="ko-KR" altLang="en-US" sz="1800" dirty="0"/>
              <a:t>가장 많이 쓰이는 패턴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s : </a:t>
            </a:r>
            <a:r>
              <a:rPr lang="ko-KR" altLang="en-US" sz="1800" dirty="0"/>
              <a:t>임의의 한 문자를 가리키는 </a:t>
            </a:r>
            <a:r>
              <a:rPr lang="en-US" altLang="ko-KR" sz="1800" dirty="0"/>
              <a:t>. </a:t>
            </a:r>
            <a:r>
              <a:rPr lang="ko-KR" altLang="en-US" sz="1800" dirty="0"/>
              <a:t>메타 문자에 </a:t>
            </a:r>
            <a:r>
              <a:rPr lang="ko-KR" altLang="en-US" sz="1800" dirty="0" err="1"/>
              <a:t>개행</a:t>
            </a:r>
            <a:r>
              <a:rPr lang="ko-KR" altLang="en-US" sz="1800" dirty="0"/>
              <a:t> 문자</a:t>
            </a:r>
            <a:r>
              <a:rPr lang="en-US" altLang="ko-KR" sz="1800" dirty="0"/>
              <a:t>(\n)</a:t>
            </a:r>
            <a:r>
              <a:rPr lang="ko-KR" altLang="en-US" sz="1800" dirty="0"/>
              <a:t>도 포함시키도록 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변경자를 사용하면 </a:t>
            </a:r>
            <a:r>
              <a:rPr lang="en-US" altLang="ko-KR" sz="1800" dirty="0"/>
              <a:t>.</a:t>
            </a:r>
            <a:r>
              <a:rPr lang="ko-KR" altLang="en-US" sz="1800" dirty="0"/>
              <a:t>이 </a:t>
            </a:r>
            <a:r>
              <a:rPr lang="ko-KR" altLang="en-US" sz="1800" dirty="0" err="1"/>
              <a:t>줄바꿈도</a:t>
            </a:r>
            <a:r>
              <a:rPr lang="ko-KR" altLang="en-US" sz="1800" dirty="0"/>
              <a:t> 임의의 한 문자로 취급하여 찾는다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m : </a:t>
            </a:r>
            <a:r>
              <a:rPr lang="ko-KR" altLang="en-US" sz="1800" dirty="0"/>
              <a:t>주어진 문자열에 </a:t>
            </a:r>
            <a:r>
              <a:rPr lang="ko-KR" altLang="en-US" sz="1800" dirty="0" err="1"/>
              <a:t>줄바꿈이</a:t>
            </a:r>
            <a:r>
              <a:rPr lang="ko-KR" altLang="en-US" sz="1800" dirty="0"/>
              <a:t> 있을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줄로 취급하여 검사한다</a:t>
            </a:r>
            <a:r>
              <a:rPr lang="en-US" altLang="ko-KR" sz="1800" dirty="0"/>
              <a:t>. (</a:t>
            </a:r>
            <a:r>
              <a:rPr lang="ko-KR" altLang="en-US" sz="1800" dirty="0" err="1"/>
              <a:t>줄바꿈이</a:t>
            </a:r>
            <a:r>
              <a:rPr lang="ko-KR" altLang="en-US" sz="1800" dirty="0"/>
              <a:t> 없다면 써도 의미가 없다</a:t>
            </a:r>
            <a:r>
              <a:rPr lang="en-US" altLang="ko-KR" sz="1800" dirty="0"/>
              <a:t>.) </a:t>
            </a:r>
            <a:r>
              <a:rPr lang="ko-KR" altLang="en-US" sz="1800" dirty="0"/>
              <a:t>원래 </a:t>
            </a:r>
            <a:r>
              <a:rPr lang="ko-KR" altLang="en-US" sz="1800" dirty="0" err="1"/>
              <a:t>정규표현식을</a:t>
            </a:r>
            <a:r>
              <a:rPr lang="ko-KR" altLang="en-US" sz="1800" dirty="0"/>
              <a:t> 쓸 때 </a:t>
            </a:r>
            <a:r>
              <a:rPr lang="ko-KR" altLang="en-US" sz="1800" dirty="0" err="1"/>
              <a:t>줄바꿈은</a:t>
            </a:r>
            <a:r>
              <a:rPr lang="ko-KR" altLang="en-US" sz="1800" dirty="0"/>
              <a:t> 무시되는데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이걸 사용하면 </a:t>
            </a:r>
            <a:r>
              <a:rPr lang="ko-KR" altLang="en-US" sz="1800" dirty="0" err="1"/>
              <a:t>줄바꿈을</a:t>
            </a:r>
            <a:r>
              <a:rPr lang="ko-KR" altLang="en-US" sz="1800" dirty="0"/>
              <a:t> 적용해서 검사한다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그리고 </a:t>
            </a:r>
            <a:r>
              <a:rPr lang="en-US" altLang="ko-KR" sz="1800" dirty="0"/>
              <a:t>^</a:t>
            </a:r>
            <a:r>
              <a:rPr lang="ko-KR" altLang="en-US" sz="1800" dirty="0"/>
              <a:t>은 한 줄의 시작</a:t>
            </a:r>
            <a:r>
              <a:rPr lang="en-US" altLang="ko-KR" sz="1800" dirty="0"/>
              <a:t>, $</a:t>
            </a:r>
            <a:r>
              <a:rPr lang="ko-KR" altLang="en-US" sz="1800" dirty="0"/>
              <a:t>는 한 줄의 끝으로 의미가 달라진다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x : </a:t>
            </a:r>
            <a:r>
              <a:rPr lang="ko-KR" altLang="en-US" sz="1800" dirty="0"/>
              <a:t>공백 문자를 찾지 않고 무시해 버린다</a:t>
            </a:r>
            <a:r>
              <a:rPr lang="en-US" altLang="ko-KR" sz="1800" dirty="0"/>
              <a:t>. </a:t>
            </a:r>
            <a:r>
              <a:rPr lang="ko-KR" altLang="en-US" sz="1800" dirty="0"/>
              <a:t>단</a:t>
            </a:r>
            <a:r>
              <a:rPr lang="en-US" altLang="ko-KR" sz="1800" dirty="0"/>
              <a:t>, </a:t>
            </a:r>
            <a:r>
              <a:rPr lang="ko-KR" altLang="en-US" sz="1800" dirty="0"/>
              <a:t>이스케이프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역슬래쉬하고</a:t>
            </a:r>
            <a:r>
              <a:rPr lang="ko-KR" altLang="en-US" sz="1800" dirty="0"/>
              <a:t> 같이 쓸 경우</a:t>
            </a:r>
            <a:r>
              <a:rPr lang="en-US" altLang="ko-KR" sz="1800" dirty="0"/>
              <a:t>)</a:t>
            </a:r>
            <a:r>
              <a:rPr lang="ko-KR" altLang="en-US" sz="1800" dirty="0"/>
              <a:t>하거나 문자 클래스 안에 있을 경우에는 이걸 써도 공백을 찾는다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915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패턴변경자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-2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 smtClean="0"/>
              <a:t>l : </a:t>
            </a:r>
            <a:r>
              <a:rPr lang="ko-KR" altLang="en-US" sz="1800" dirty="0" smtClean="0"/>
              <a:t>지역에 대한 처리 기준을 따름</a:t>
            </a:r>
            <a:r>
              <a:rPr lang="en-US" altLang="ko-KR" sz="1800" dirty="0" err="1"/>
              <a:t>re.LOCALEMake</a:t>
            </a:r>
            <a:r>
              <a:rPr lang="en-US" altLang="ko-KR" sz="1800" dirty="0"/>
              <a:t> \w, \W, \b, \B, \s and \S dependent on the current locale.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u</a:t>
            </a:r>
            <a:r>
              <a:rPr lang="en-US" altLang="ko-KR" sz="1800" dirty="0" smtClean="0"/>
              <a:t> : </a:t>
            </a:r>
            <a:r>
              <a:rPr lang="en-US" altLang="ko-KR" sz="1800" dirty="0" err="1"/>
              <a:t>unicode</a:t>
            </a:r>
            <a:r>
              <a:rPr lang="en-US" altLang="ko-KR" sz="1800" dirty="0"/>
              <a:t> </a:t>
            </a:r>
            <a:r>
              <a:rPr lang="ko-KR" altLang="en-US" sz="1800" dirty="0"/>
              <a:t>처리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     </a:t>
            </a:r>
            <a:r>
              <a:rPr lang="en-US" altLang="ko-KR" sz="1800" dirty="0" err="1"/>
              <a:t>re.Ure.UNICODEMake</a:t>
            </a:r>
            <a:r>
              <a:rPr lang="en-US" altLang="ko-KR" sz="1800" dirty="0"/>
              <a:t> \w, \W, \b, \B, \d, \D, \s and \S dependent on the Unicode character properties database.</a:t>
            </a:r>
          </a:p>
          <a:p>
            <a:pPr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225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852936"/>
            <a:ext cx="6477000" cy="301446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Re </a:t>
            </a:r>
            <a:br>
              <a:rPr lang="en-US" altLang="ko-KR" sz="6000" dirty="0" smtClean="0"/>
            </a:br>
            <a:r>
              <a:rPr lang="en-US" altLang="ko-KR" sz="6000" dirty="0" smtClean="0"/>
              <a:t>Module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98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Search/match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match </a:t>
            </a:r>
            <a:r>
              <a:rPr lang="ko-KR" altLang="en-US" b="1" dirty="0" smtClean="0"/>
              <a:t>함수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검색이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55195"/>
              </p:ext>
            </p:extLst>
          </p:nvPr>
        </p:nvGraphicFramePr>
        <p:xfrm>
          <a:off x="486003" y="2708920"/>
          <a:ext cx="8153400" cy="91440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함수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match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search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40152" y="386855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(.*) </a:t>
            </a:r>
            <a:r>
              <a:rPr lang="ko-KR" altLang="en-US" dirty="0" smtClean="0"/>
              <a:t>패턴은 문자숫자가 연속</a:t>
            </a:r>
            <a:endParaRPr lang="en-US" altLang="ko-KR" dirty="0" smtClean="0"/>
          </a:p>
          <a:p>
            <a:r>
              <a:rPr lang="en-US" altLang="ko-KR" dirty="0" smtClean="0"/>
              <a:t>(.*?) </a:t>
            </a:r>
            <a:r>
              <a:rPr lang="ko-KR" altLang="en-US" dirty="0" smtClean="0"/>
              <a:t>패턴은 문자숫자가 연속된 것이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557718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패턴매칭된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39"/>
            <a:ext cx="5256584" cy="281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91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7744" y="692696"/>
            <a:ext cx="6571456" cy="517470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1.  </a:t>
            </a:r>
            <a:r>
              <a:rPr lang="en-US" altLang="ko-KR" dirty="0" err="1" smtClean="0"/>
              <a:t>Urllib</a:t>
            </a:r>
            <a:r>
              <a:rPr lang="en-US" altLang="ko-KR" dirty="0" smtClean="0"/>
              <a:t>/request</a:t>
            </a:r>
            <a:br>
              <a:rPr lang="en-US" altLang="ko-KR" dirty="0" smtClean="0"/>
            </a:br>
            <a:r>
              <a:rPr lang="en-US" altLang="ko-KR" dirty="0" smtClean="0"/>
              <a:t>2.  Xml</a:t>
            </a:r>
            <a:br>
              <a:rPr lang="en-US" altLang="ko-KR" dirty="0" smtClean="0"/>
            </a:br>
            <a:r>
              <a:rPr lang="en-US" altLang="ko-KR" dirty="0" smtClean="0"/>
              <a:t>3.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5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(bs4)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data</a:t>
            </a:r>
            <a:r>
              <a:rPr lang="ko-KR" altLang="en-US" dirty="0"/>
              <a:t>를 넣고 </a:t>
            </a:r>
            <a:r>
              <a:rPr lang="ko-KR" altLang="en-US" dirty="0" err="1"/>
              <a:t>오픈하기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</a:t>
            </a:r>
            <a:r>
              <a:rPr lang="en-US" altLang="ko-KR" b="1" dirty="0" smtClean="0"/>
              <a:t>– match object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sz="2800" dirty="0"/>
              <a:t>Match</a:t>
            </a:r>
            <a:r>
              <a:rPr lang="ko-KR" altLang="en-US" sz="2800" dirty="0"/>
              <a:t>는 </a:t>
            </a:r>
            <a:r>
              <a:rPr lang="ko-KR" altLang="en-US" sz="2800" dirty="0" err="1"/>
              <a:t>첫번째</a:t>
            </a:r>
            <a:r>
              <a:rPr lang="ko-KR" altLang="en-US" sz="2800" dirty="0"/>
              <a:t> 자리부터 동일한 패턴이 발생할 때만 </a:t>
            </a:r>
            <a:r>
              <a:rPr lang="en-US" altLang="ko-KR" sz="2800" dirty="0"/>
              <a:t>Object</a:t>
            </a:r>
            <a:r>
              <a:rPr lang="ko-KR" altLang="en-US" sz="2800" dirty="0"/>
              <a:t>가 만들어 짐</a:t>
            </a:r>
            <a:r>
              <a:rPr lang="en-US" altLang="ko-KR" sz="2800" dirty="0"/>
              <a:t>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52788"/>
              </p:ext>
            </p:extLst>
          </p:nvPr>
        </p:nvGraphicFramePr>
        <p:xfrm>
          <a:off x="5724128" y="3284984"/>
          <a:ext cx="3240360" cy="2519956"/>
        </p:xfrm>
        <a:graphic>
          <a:graphicData uri="http://schemas.openxmlformats.org/drawingml/2006/table">
            <a:tbl>
              <a:tblPr/>
              <a:tblGrid>
                <a:gridCol w="1058856"/>
                <a:gridCol w="2181504"/>
              </a:tblGrid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66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50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1816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703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search – match object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676671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2800" dirty="0"/>
              <a:t>내부에 있는 패턴을 검색하여 처음부터 매칭되는 것을 검색하여 매칭시킴</a:t>
            </a:r>
            <a:endParaRPr lang="en-US" altLang="ko-KR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752"/>
              </p:ext>
            </p:extLst>
          </p:nvPr>
        </p:nvGraphicFramePr>
        <p:xfrm>
          <a:off x="5580112" y="3284984"/>
          <a:ext cx="2952328" cy="2512906"/>
        </p:xfrm>
        <a:graphic>
          <a:graphicData uri="http://schemas.openxmlformats.org/drawingml/2006/table">
            <a:tbl>
              <a:tblPr/>
              <a:tblGrid>
                <a:gridCol w="964735"/>
                <a:gridCol w="1987593"/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6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25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1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4981575" cy="370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9043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search – named group </a:t>
            </a:r>
            <a:r>
              <a:rPr lang="ko-KR" altLang="en-US" b="1" dirty="0" smtClean="0"/>
              <a:t>처리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Group </a:t>
            </a:r>
            <a:r>
              <a:rPr lang="ko-KR" altLang="en-US" sz="2800" dirty="0" smtClean="0"/>
              <a:t>패턴에 특정 이름을 부여하고 </a:t>
            </a:r>
            <a:r>
              <a:rPr lang="ko-KR" altLang="en-US" sz="2800" dirty="0" err="1" smtClean="0"/>
              <a:t>패턴매칭</a:t>
            </a:r>
            <a:r>
              <a:rPr lang="ko-KR" altLang="en-US" sz="2800" dirty="0" smtClean="0"/>
              <a:t> 후에 그 이름 별로 검색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95736" y="609329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Group()</a:t>
            </a:r>
            <a:r>
              <a:rPr lang="ko-KR" altLang="en-US" dirty="0" smtClean="0"/>
              <a:t>에서 인덱스로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된 결과는 인덱스가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조회해야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780928"/>
            <a:ext cx="6648450" cy="31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4951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문자열 수정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3341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08104" y="436510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#.*$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시작하는 모든 문자를 </a:t>
            </a:r>
            <a:r>
              <a:rPr lang="en-US" altLang="ko-KR" dirty="0" smtClean="0"/>
              <a:t>$(</a:t>
            </a:r>
            <a:r>
              <a:rPr lang="ko-KR" altLang="en-US" dirty="0" smtClean="0"/>
              <a:t>문자열의 끝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544083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\D</a:t>
            </a:r>
            <a:r>
              <a:rPr lang="ko-KR" altLang="en-US" dirty="0" smtClean="0"/>
              <a:t>는 </a:t>
            </a:r>
            <a:r>
              <a:rPr lang="ko-KR" altLang="en-US" dirty="0"/>
              <a:t> </a:t>
            </a:r>
            <a:r>
              <a:rPr lang="en-US" altLang="ko-KR" dirty="0"/>
              <a:t>[^0-9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즉 숫자가 아닌 문자를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02546"/>
            <a:ext cx="47339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176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함수를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이용한 수정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함수를 이용해서 매칭된 패턴을 변경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44416"/>
            <a:ext cx="51911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3996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</a:t>
            </a:r>
            <a:r>
              <a:rPr lang="en-US" altLang="ko-KR" b="1" dirty="0"/>
              <a:t>Greedy vs Non-Greedy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Greedy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Non-Greedy </a:t>
            </a:r>
            <a:r>
              <a:rPr lang="ko-KR" altLang="en-US" sz="2800" dirty="0" smtClean="0"/>
              <a:t>에 대한 패턴을 명확히 해서 수정해야 함</a:t>
            </a:r>
            <a:endParaRPr lang="en-US" altLang="ko-KR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&lt;.*&gt; </a:t>
            </a:r>
            <a:r>
              <a:rPr lang="ko-KR" altLang="en-US" dirty="0" smtClean="0"/>
              <a:t>패턴은 모든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다 처리해서 결과는</a:t>
            </a:r>
            <a:r>
              <a:rPr lang="en-US" altLang="ko-KR" dirty="0"/>
              <a:t> </a:t>
            </a:r>
            <a:r>
              <a:rPr lang="en-US" altLang="ko-KR" dirty="0" smtClean="0"/>
              <a:t>&lt;html</a:t>
            </a:r>
            <a:r>
              <a:rPr lang="en-US" altLang="ko-KR" dirty="0"/>
              <a:t>&gt;&lt;head&gt;&lt;title&gt;Title&lt;/title&gt;'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569199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&lt;.*?&gt; </a:t>
            </a:r>
            <a:r>
              <a:rPr lang="ko-KR" altLang="en-US" dirty="0" smtClean="0"/>
              <a:t>패턴 </a:t>
            </a:r>
            <a:r>
              <a:rPr lang="ko-KR" altLang="en-US" dirty="0" err="1" smtClean="0"/>
              <a:t>첫번째만</a:t>
            </a:r>
            <a:r>
              <a:rPr lang="ko-KR" altLang="en-US" dirty="0" smtClean="0"/>
              <a:t> </a:t>
            </a:r>
            <a:r>
              <a:rPr lang="ko-KR" altLang="en-US" dirty="0"/>
              <a:t>처리해서 결과는</a:t>
            </a:r>
            <a:r>
              <a:rPr lang="en-US" altLang="ko-KR" dirty="0"/>
              <a:t> &lt;html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42862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250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검색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findall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96897"/>
              </p:ext>
            </p:extLst>
          </p:nvPr>
        </p:nvGraphicFramePr>
        <p:xfrm>
          <a:off x="503617" y="2832693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effectLst/>
                        </a:rPr>
                        <a:t>findall</a:t>
                      </a:r>
                      <a:r>
                        <a:rPr lang="en-US" dirty="0" smtClean="0">
                          <a:effectLst/>
                        </a:rPr>
                        <a:t>(pattern, string, flags=0)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검색 후 리스트로 출력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패턴 매칭된 것을  리스트로 출력</a:t>
            </a:r>
            <a:endParaRPr lang="en-US" altLang="ko-KR" sz="2800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315" y="4005064"/>
            <a:ext cx="3543300" cy="26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0543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finditer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01763"/>
              </p:ext>
            </p:extLst>
          </p:nvPr>
        </p:nvGraphicFramePr>
        <p:xfrm>
          <a:off x="251520" y="2852936"/>
          <a:ext cx="2664296" cy="2932117"/>
        </p:xfrm>
        <a:graphic>
          <a:graphicData uri="http://schemas.openxmlformats.org/drawingml/2006/table">
            <a:tbl>
              <a:tblPr/>
              <a:tblGrid>
                <a:gridCol w="870615"/>
                <a:gridCol w="17936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함수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0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finditer</a:t>
                      </a:r>
                      <a:r>
                        <a:rPr lang="en-US" sz="1200" dirty="0" smtClean="0">
                          <a:effectLst/>
                        </a:rPr>
                        <a:t>(pattern, string, flags=0)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정규식에 매칭되는 것을 검색 후 </a:t>
                      </a:r>
                      <a:r>
                        <a:rPr lang="en-US" altLang="ko-KR" sz="1200" dirty="0" err="1" smtClean="0">
                          <a:effectLst/>
                        </a:rPr>
                        <a:t>iterable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r>
                        <a:rPr lang="ko-KR" altLang="en-US" sz="1200" dirty="0" smtClean="0">
                          <a:effectLst/>
                        </a:rPr>
                        <a:t>로 출력되므로 실제 </a:t>
                      </a:r>
                      <a:r>
                        <a:rPr lang="ko-KR" altLang="en-US" sz="1200" dirty="0" err="1" smtClean="0">
                          <a:effectLst/>
                        </a:rPr>
                        <a:t>루핑을</a:t>
                      </a:r>
                      <a:r>
                        <a:rPr lang="ko-KR" altLang="en-US" sz="1200" dirty="0" smtClean="0">
                          <a:effectLst/>
                        </a:rPr>
                        <a:t> 처리가 필요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패턴 매칭된 것을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객체로 </a:t>
            </a:r>
            <a:r>
              <a:rPr lang="ko-KR" altLang="en-US" sz="2800" dirty="0" err="1" smtClean="0"/>
              <a:t>리턴하므로</a:t>
            </a:r>
            <a:r>
              <a:rPr lang="ko-KR" altLang="en-US" sz="2800" dirty="0" smtClean="0"/>
              <a:t> 실제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를 처리하기 위해 </a:t>
            </a:r>
            <a:r>
              <a:rPr lang="en-US" altLang="ko-KR" sz="2800" dirty="0" smtClean="0"/>
              <a:t>looping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08920"/>
            <a:ext cx="58326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64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넣고 </a:t>
            </a:r>
            <a:r>
              <a:rPr lang="ko-KR" altLang="en-US" dirty="0" err="1" smtClean="0"/>
              <a:t>오픈하기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urlencode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전환후에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urlopen</a:t>
            </a:r>
            <a:r>
              <a:rPr lang="ko-KR" altLang="en-US" dirty="0" smtClean="0"/>
              <a:t>으로 사이트를 열어야 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256584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패턴 쪼개기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split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86394"/>
              </p:ext>
            </p:extLst>
          </p:nvPr>
        </p:nvGraphicFramePr>
        <p:xfrm>
          <a:off x="611560" y="2204864"/>
          <a:ext cx="8153400" cy="1280160"/>
        </p:xfrm>
        <a:graphic>
          <a:graphicData uri="http://schemas.openxmlformats.org/drawingml/2006/table">
            <a:tbl>
              <a:tblPr/>
              <a:tblGrid>
                <a:gridCol w="2448272"/>
                <a:gridCol w="57051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split(pattern, string, </a:t>
                      </a:r>
                      <a:r>
                        <a:rPr lang="en-US" dirty="0" err="1" smtClean="0">
                          <a:effectLst/>
                        </a:rPr>
                        <a:t>maxsplit</a:t>
                      </a:r>
                      <a:r>
                        <a:rPr lang="en-US" dirty="0" smtClean="0">
                          <a:effectLst/>
                        </a:rPr>
                        <a:t>=0, flags=0)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검색 후 쪼개서 리스트로 출력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44208" y="5229200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In[67]</a:t>
            </a:r>
            <a:r>
              <a:rPr lang="ko-KR" altLang="en-US" dirty="0" smtClean="0"/>
              <a:t>은 전방인식이 안되어서 </a:t>
            </a:r>
            <a:r>
              <a:rPr lang="en-US" altLang="ko-KR" dirty="0" smtClean="0"/>
              <a:t>.+</a:t>
            </a:r>
            <a:r>
              <a:rPr lang="ko-KR" altLang="en-US" dirty="0" smtClean="0"/>
              <a:t>로 패턴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됨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2"/>
            <a:ext cx="5619750" cy="283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6245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Match Object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match object method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 object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00068"/>
              </p:ext>
            </p:extLst>
          </p:nvPr>
        </p:nvGraphicFramePr>
        <p:xfrm>
          <a:off x="899592" y="2636911"/>
          <a:ext cx="7200800" cy="3053580"/>
        </p:xfrm>
        <a:graphic>
          <a:graphicData uri="http://schemas.openxmlformats.org/drawingml/2006/table">
            <a:tbl>
              <a:tblPr/>
              <a:tblGrid>
                <a:gridCol w="2880320"/>
                <a:gridCol w="4320480"/>
              </a:tblGrid>
              <a:tr h="4193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42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group</a:t>
                      </a:r>
                      <a:r>
                        <a:rPr lang="en-US" sz="1400" dirty="0" smtClean="0">
                          <a:effectLst/>
                        </a:rPr>
                        <a:t>().groups(0, </a:t>
                      </a:r>
                      <a:r>
                        <a:rPr lang="en-US" sz="1400" dirty="0" err="1" smtClean="0">
                          <a:effectLst/>
                        </a:rPr>
                        <a:t>groupdict</a:t>
                      </a:r>
                      <a:r>
                        <a:rPr lang="en-US" sz="1400" dirty="0" smtClean="0">
                          <a:effectLst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매치된 문자열을 </a:t>
                      </a:r>
                      <a:r>
                        <a:rPr lang="ko-KR" altLang="en-US" sz="1400" dirty="0" smtClean="0">
                          <a:effectLst/>
                        </a:rPr>
                        <a:t>리턴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9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start</a:t>
                      </a:r>
                      <a:r>
                        <a:rPr lang="en-US" sz="1400" dirty="0" smtClean="0">
                          <a:effectLst/>
                        </a:rPr>
                        <a:t>()/end()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매치된 문자열의 </a:t>
                      </a:r>
                      <a:r>
                        <a:rPr lang="ko-KR" altLang="en-US" sz="1400" dirty="0" smtClean="0">
                          <a:effectLst/>
                        </a:rPr>
                        <a:t>시작</a:t>
                      </a:r>
                      <a:r>
                        <a:rPr lang="en-US" altLang="ko-KR" sz="1400" dirty="0" smtClean="0">
                          <a:effectLst/>
                        </a:rPr>
                        <a:t>/</a:t>
                      </a:r>
                      <a:r>
                        <a:rPr lang="ko-KR" altLang="en-US" sz="1400" dirty="0" smtClean="0">
                          <a:effectLst/>
                        </a:rPr>
                        <a:t>끝 </a:t>
                      </a:r>
                      <a:r>
                        <a:rPr lang="ko-KR" altLang="en-US" sz="1400" dirty="0">
                          <a:effectLst/>
                        </a:rPr>
                        <a:t>위치를 </a:t>
                      </a:r>
                      <a:r>
                        <a:rPr lang="ko-KR" altLang="en-US" sz="1400" dirty="0" err="1">
                          <a:effectLst/>
                        </a:rPr>
                        <a:t>리턴한다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findall</a:t>
                      </a:r>
                      <a:r>
                        <a:rPr lang="en-US" sz="1400" dirty="0" smtClean="0">
                          <a:effectLst/>
                        </a:rPr>
                        <a:t>()/</a:t>
                      </a:r>
                      <a:r>
                        <a:rPr lang="en-US" sz="1400" dirty="0" err="1" smtClean="0">
                          <a:effectLst/>
                        </a:rPr>
                        <a:t>finditer</a:t>
                      </a:r>
                      <a:r>
                        <a:rPr lang="en-US" sz="1400" dirty="0" smtClean="0">
                          <a:effectLst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매치된 것을 리스트와 </a:t>
                      </a:r>
                      <a:r>
                        <a:rPr lang="en-US" altLang="ko-KR" sz="1400" dirty="0" err="1" smtClean="0">
                          <a:effectLst/>
                        </a:rPr>
                        <a:t>iterable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객체로 리턴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split()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매치된 결과를 </a:t>
                      </a:r>
                      <a:r>
                        <a:rPr lang="en-US" altLang="ko-KR" sz="1400" dirty="0" smtClean="0">
                          <a:effectLst/>
                        </a:rPr>
                        <a:t>split </a:t>
                      </a:r>
                      <a:r>
                        <a:rPr lang="ko-KR" altLang="en-US" sz="1400" dirty="0" smtClean="0">
                          <a:effectLst/>
                        </a:rPr>
                        <a:t>처리하고 리스트로 리턴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57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매치된 문자열의 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ko-KR" altLang="en-US" sz="1400" dirty="0">
                          <a:effectLst/>
                        </a:rPr>
                        <a:t>시작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끝</a:t>
                      </a:r>
                      <a:r>
                        <a:rPr lang="en-US" altLang="ko-KR" sz="1400" dirty="0">
                          <a:effectLst/>
                        </a:rPr>
                        <a:t>) </a:t>
                      </a:r>
                      <a:r>
                        <a:rPr lang="ko-KR" altLang="en-US" sz="1400" dirty="0">
                          <a:effectLst/>
                        </a:rPr>
                        <a:t>에 해당되는 </a:t>
                      </a:r>
                      <a:r>
                        <a:rPr lang="ko-KR" altLang="en-US" sz="1400" dirty="0" err="1">
                          <a:effectLst/>
                        </a:rPr>
                        <a:t>튜플을</a:t>
                      </a:r>
                      <a:r>
                        <a:rPr lang="ko-KR" altLang="en-US" sz="1400" dirty="0">
                          <a:effectLst/>
                        </a:rPr>
                        <a:t> </a:t>
                      </a:r>
                      <a:r>
                        <a:rPr lang="ko-KR" altLang="en-US" sz="1400" dirty="0" err="1">
                          <a:effectLst/>
                        </a:rPr>
                        <a:t>리턴한다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91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:group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group()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9" y="2708920"/>
            <a:ext cx="6477000" cy="39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526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:groups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groups()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65722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4599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</a:t>
            </a:r>
            <a:r>
              <a:rPr lang="en-US" altLang="ko-KR" b="1" dirty="0" err="1" smtClean="0"/>
              <a:t>groupdict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groupdict</a:t>
            </a:r>
            <a:r>
              <a:rPr lang="en-US" altLang="ko-KR" sz="2800" dirty="0" smtClean="0"/>
              <a:t>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 Group</a:t>
            </a:r>
            <a:r>
              <a:rPr lang="ko-KR" altLang="en-US" sz="2800" dirty="0" smtClean="0">
                <a:sym typeface="Wingdings" panose="05000000000000000000" pitchFamily="2" charset="2"/>
              </a:rPr>
              <a:t>을 </a:t>
            </a:r>
            <a:r>
              <a:rPr lang="ko-KR" altLang="en-US" sz="2800" dirty="0" err="1" smtClean="0">
                <a:sym typeface="Wingdings" panose="05000000000000000000" pitchFamily="2" charset="2"/>
              </a:rPr>
              <a:t>정의시</a:t>
            </a:r>
            <a:r>
              <a:rPr lang="ko-KR" altLang="en-US" sz="2800" dirty="0" smtClean="0">
                <a:sym typeface="Wingdings" panose="05000000000000000000" pitchFamily="2" charset="2"/>
              </a:rPr>
              <a:t> 그룹에 대한 </a:t>
            </a:r>
            <a:r>
              <a:rPr lang="en-US" altLang="ko-KR" sz="2800" dirty="0" smtClean="0">
                <a:sym typeface="Wingdings" panose="05000000000000000000" pitchFamily="2" charset="2"/>
              </a:rPr>
              <a:t>name</a:t>
            </a:r>
            <a:r>
              <a:rPr lang="ko-KR" altLang="en-US" sz="2800" dirty="0" smtClean="0">
                <a:sym typeface="Wingdings" panose="05000000000000000000" pitchFamily="2" charset="2"/>
              </a:rPr>
              <a:t>를 부여해야 함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63119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1211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:start/end/span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매칭된 인덱스를 제공하는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645024"/>
            <a:ext cx="39719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2219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8443664" cy="5390728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/>
              <a:t>5</a:t>
            </a:r>
            <a:r>
              <a:rPr lang="en-US" altLang="ko-KR" sz="9600" dirty="0" smtClean="0"/>
              <a:t>. </a:t>
            </a:r>
            <a:r>
              <a:rPr lang="ko-KR" altLang="en-US" sz="9600" dirty="0" err="1" smtClean="0"/>
              <a:t>크롤링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/>
              <a:t>(</a:t>
            </a:r>
            <a:r>
              <a:rPr lang="en-US" altLang="ko-KR" sz="9600" dirty="0" smtClean="0"/>
              <a:t>BS4)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8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Making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the </a:t>
            </a:r>
            <a:r>
              <a:rPr lang="en-US" altLang="ko-KR" sz="6000" dirty="0"/>
              <a:t>soup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0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data</a:t>
            </a:r>
            <a:r>
              <a:rPr lang="ko-KR" altLang="en-US" dirty="0"/>
              <a:t>를 넣고 </a:t>
            </a:r>
            <a:r>
              <a:rPr lang="ko-KR" altLang="en-US" dirty="0" smtClean="0"/>
              <a:t>오픈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테스트 사이트에 값을 가지고 옴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2924944"/>
            <a:ext cx="56166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Making the soup</a:t>
            </a:r>
          </a:p>
        </p:txBody>
      </p:sp>
    </p:spTree>
    <p:extLst>
      <p:ext uri="{BB962C8B-B14F-4D97-AF65-F5344CB8AC3E}">
        <p14:creationId xmlns:p14="http://schemas.microsoft.com/office/powerpoint/2010/main" val="34634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Making the soup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오픈하거나</a:t>
            </a:r>
            <a:r>
              <a:rPr lang="ko-KR" altLang="en-US" dirty="0" smtClean="0"/>
              <a:t> 문자열로 가져와서 </a:t>
            </a:r>
            <a:r>
              <a:rPr lang="en-US" altLang="ko-KR" dirty="0" smtClean="0"/>
              <a:t>parser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세팅하고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564904"/>
            <a:ext cx="5972175" cy="402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4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:parser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:parser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94216"/>
              </p:ext>
            </p:extLst>
          </p:nvPr>
        </p:nvGraphicFramePr>
        <p:xfrm>
          <a:off x="323528" y="2492897"/>
          <a:ext cx="8424936" cy="4056742"/>
        </p:xfrm>
        <a:graphic>
          <a:graphicData uri="http://schemas.openxmlformats.org/drawingml/2006/table">
            <a:tbl>
              <a:tblPr/>
              <a:tblGrid>
                <a:gridCol w="1512168"/>
                <a:gridCol w="2880320"/>
                <a:gridCol w="2168524"/>
                <a:gridCol w="1863924"/>
              </a:tblGrid>
              <a:tr h="3100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Typical usage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Advantages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Disadvantages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342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Python’s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html.parser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</a:t>
                      </a:r>
                      <a:r>
                        <a:rPr lang="en-US" sz="1200" dirty="0" err="1">
                          <a:effectLst/>
                        </a:rPr>
                        <a:t>html.parser</a:t>
                      </a:r>
                      <a:r>
                        <a:rPr lang="en-US" sz="1200" dirty="0">
                          <a:effectLst/>
                        </a:rPr>
                        <a:t>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Batteries included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Decent speed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Lenient (as of Python 2.7.3 and 3.2.)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Not very lenient (before Python 2.7.3 or 3.2.2)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0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lxml’s</a:t>
                      </a:r>
                      <a:r>
                        <a:rPr lang="en-US" sz="1200" dirty="0" smtClean="0">
                          <a:effectLst/>
                        </a:rPr>
                        <a:t> HTML</a:t>
                      </a: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BeautifulSoup(markup, "lxml")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Very fast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Lenient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C dependency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3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lxml’s</a:t>
                      </a:r>
                      <a:r>
                        <a:rPr lang="en-US" sz="1200" dirty="0">
                          <a:effectLst/>
                        </a:rPr>
                        <a:t> XML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parser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</a:t>
                      </a:r>
                      <a:r>
                        <a:rPr lang="en-US" sz="1200" dirty="0" err="1">
                          <a:effectLst/>
                        </a:rPr>
                        <a:t>lxml</a:t>
                      </a:r>
                      <a:r>
                        <a:rPr lang="en-US" sz="1200" dirty="0">
                          <a:effectLst/>
                        </a:rPr>
                        <a:t>-xml") 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BeautifulSoup</a:t>
                      </a:r>
                      <a:r>
                        <a:rPr lang="en-US" sz="1200" dirty="0" smtClean="0">
                          <a:effectLst/>
                        </a:rPr>
                        <a:t>(markup</a:t>
                      </a:r>
                      <a:r>
                        <a:rPr lang="en-US" sz="1200" dirty="0">
                          <a:effectLst/>
                        </a:rPr>
                        <a:t>, "xml")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Very fast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The only currently supported XML 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C dependency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15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html5lib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"html5lib")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Extremely lenient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Parses pages the same way a web browser does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Creates valid HTML5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Very slow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</a:t>
                      </a:r>
                      <a:r>
                        <a:rPr lang="en-US" sz="1200" dirty="0" err="1">
                          <a:effectLst/>
                        </a:rPr>
                        <a:t>Pyt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5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Kinds of </a:t>
            </a:r>
            <a:r>
              <a:rPr lang="en-US" altLang="ko-KR" dirty="0" smtClean="0"/>
              <a:t>objects : tag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에 대한 정보를 검색</a:t>
            </a:r>
            <a:endParaRPr lang="ko-KR" alt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8867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8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ko-KR" altLang="en-US" sz="6000" dirty="0" smtClean="0"/>
              <a:t>파일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/>
              <a:t>구동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 </a:t>
            </a:r>
            <a:r>
              <a:rPr lang="ko-KR" altLang="en-US" dirty="0" smtClean="0"/>
              <a:t>기본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/>
              <a:t>파일 만들기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3212976"/>
            <a:ext cx="89630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/>
              <a:t>파싱해보기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581900" cy="41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1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로 내부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태그나 속성으로 </a:t>
            </a:r>
            <a:r>
              <a:rPr lang="ko-KR" altLang="en-US" dirty="0" err="1" smtClean="0"/>
              <a:t>직정</a:t>
            </a:r>
            <a:r>
              <a:rPr lang="ko-KR" altLang="en-US" dirty="0" smtClean="0"/>
              <a:t> 접근해보기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8" y="2924944"/>
            <a:ext cx="73818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: tag/</a:t>
            </a:r>
            <a:r>
              <a:rPr lang="en-US" altLang="ko-KR" dirty="0" err="1" smtClean="0"/>
              <a:t>attrib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find/</a:t>
            </a:r>
            <a:r>
              <a:rPr lang="en-US" altLang="ko-KR" dirty="0" err="1" smtClean="0"/>
              <a:t>find_all</a:t>
            </a:r>
            <a:r>
              <a:rPr lang="ko-KR" altLang="en-US" dirty="0" smtClean="0"/>
              <a:t>로 태그나 속성으로 </a:t>
            </a:r>
            <a:r>
              <a:rPr lang="ko-KR" altLang="en-US" dirty="0" err="1" smtClean="0"/>
              <a:t>직정</a:t>
            </a:r>
            <a:r>
              <a:rPr lang="ko-KR" altLang="en-US" dirty="0" smtClean="0"/>
              <a:t> 접근해보기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42" y="3861048"/>
            <a:ext cx="74295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2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Requests</a:t>
            </a:r>
            <a:br>
              <a:rPr lang="en-US" altLang="ko-KR" sz="6000" dirty="0" smtClean="0"/>
            </a:br>
            <a:r>
              <a:rPr lang="ko-KR" altLang="en-US" sz="6000" dirty="0" smtClean="0"/>
              <a:t>모</a:t>
            </a:r>
            <a:r>
              <a:rPr lang="ko-KR" altLang="en-US" sz="6000" dirty="0"/>
              <a:t>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8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get/</a:t>
            </a:r>
            <a:r>
              <a:rPr lang="en-US" altLang="ko-KR" dirty="0" err="1" smtClean="0"/>
              <a:t>get_text</a:t>
            </a:r>
            <a:r>
              <a:rPr lang="ko-KR" altLang="en-US" dirty="0" smtClean="0"/>
              <a:t>로  속성으로  접근해보기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362825" cy="38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9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 smtClean="0"/>
              <a:t>내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속성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5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strings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/>
              <a:t>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3645024"/>
            <a:ext cx="5210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7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4000" dirty="0" err="1" smtClean="0"/>
              <a:t>stripped_strings</a:t>
            </a:r>
            <a:r>
              <a:rPr lang="en-US" altLang="ko-KR" sz="4000" dirty="0" smtClean="0"/>
              <a:t> 1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stripped_strings</a:t>
            </a:r>
            <a:r>
              <a:rPr lang="ko-KR" altLang="en-US" dirty="0" smtClean="0"/>
              <a:t>에 대한 처리를 실행</a:t>
            </a:r>
            <a:endParaRPr lang="ko-KR" altLang="en-US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12976"/>
            <a:ext cx="4914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35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4000" dirty="0" err="1" smtClean="0"/>
              <a:t>stripped_strings</a:t>
            </a:r>
            <a:r>
              <a:rPr lang="en-US" altLang="ko-KR" sz="4000" dirty="0" smtClean="0"/>
              <a:t> 2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strings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stripped_strings</a:t>
            </a:r>
            <a:r>
              <a:rPr lang="ko-KR" altLang="en-US" dirty="0" smtClean="0"/>
              <a:t>이 차이는 공백이나 </a:t>
            </a:r>
            <a:r>
              <a:rPr lang="en-US" altLang="ko-KR" dirty="0" smtClean="0"/>
              <a:t>whitespace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8" y="2708920"/>
            <a:ext cx="7591425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ko-KR" altLang="en-US" sz="6000" dirty="0" smtClean="0"/>
              <a:t>파일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이동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7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시그너처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tag name, </a:t>
            </a:r>
            <a:r>
              <a:rPr lang="ko-KR" altLang="en-US" dirty="0" err="1" smtClean="0"/>
              <a:t>속성명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attr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텍스트 내용</a:t>
            </a:r>
            <a:r>
              <a:rPr lang="en-US" altLang="ko-KR" dirty="0" smtClean="0"/>
              <a:t>(string),  </a:t>
            </a:r>
            <a:r>
              <a:rPr lang="ko-KR" altLang="en-US" dirty="0" smtClean="0"/>
              <a:t>출력건수 제한</a:t>
            </a:r>
            <a:r>
              <a:rPr lang="en-US" altLang="ko-KR" dirty="0" smtClean="0"/>
              <a:t>(limit)</a:t>
            </a:r>
            <a:r>
              <a:rPr lang="ko-KR" altLang="en-US" dirty="0" smtClean="0"/>
              <a:t>을 기본으로 처리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3861048"/>
            <a:ext cx="6696744" cy="1008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Signature: </a:t>
            </a:r>
            <a:r>
              <a:rPr lang="ko-KR" altLang="en-US" dirty="0" err="1">
                <a:solidFill>
                  <a:schemeClr val="tx1"/>
                </a:solidFill>
              </a:rPr>
              <a:t>메소드명</a:t>
            </a:r>
            <a:r>
              <a:rPr lang="en-US" altLang="ko-KR" dirty="0">
                <a:solidFill>
                  <a:schemeClr val="tx1"/>
                </a:solidFill>
              </a:rPr>
              <a:t>(name, </a:t>
            </a:r>
            <a:r>
              <a:rPr lang="en-US" altLang="ko-KR" dirty="0" err="1">
                <a:solidFill>
                  <a:schemeClr val="tx1"/>
                </a:solidFill>
              </a:rPr>
              <a:t>attrs</a:t>
            </a:r>
            <a:r>
              <a:rPr lang="en-US" altLang="ko-KR" dirty="0">
                <a:solidFill>
                  <a:schemeClr val="tx1"/>
                </a:solidFill>
              </a:rPr>
              <a:t>, string, limit, **</a:t>
            </a:r>
            <a:r>
              <a:rPr lang="en-US" altLang="ko-KR" dirty="0" err="1">
                <a:solidFill>
                  <a:schemeClr val="tx1"/>
                </a:solidFill>
              </a:rPr>
              <a:t>kwargs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4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</a:t>
            </a:r>
            <a:r>
              <a:rPr lang="ko-KR" altLang="en-US" dirty="0" smtClean="0"/>
              <a:t>상위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48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parent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자기가 속한 부모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찾아 표시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33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4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parents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자기가 속한 부모와 상위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찾아 표시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0958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8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requests.get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9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 </a:t>
            </a:r>
            <a:r>
              <a:rPr lang="ko-KR" altLang="en-US" dirty="0" smtClean="0"/>
              <a:t> 동등 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09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sibling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next_sibling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previous_sibling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74961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siblings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next_siblings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previous_siblings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77768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4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하</a:t>
            </a:r>
            <a:r>
              <a:rPr lang="ko-KR" altLang="en-US" dirty="0" smtClean="0"/>
              <a:t>위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95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children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children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65" y="3573016"/>
            <a:ext cx="5153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9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descendants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descendants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tag/contents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924944"/>
            <a:ext cx="6362700" cy="367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59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2387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</a:t>
            </a:r>
            <a:r>
              <a:rPr lang="ko-KR" altLang="en-US" dirty="0" smtClean="0"/>
              <a:t>전</a:t>
            </a:r>
            <a:r>
              <a:rPr lang="ko-KR" altLang="en-US" dirty="0"/>
              <a:t>후</a:t>
            </a:r>
            <a:r>
              <a:rPr lang="ko-KR" altLang="en-US" dirty="0" smtClean="0"/>
              <a:t>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5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element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previous_element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315200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6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elements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next_elements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previous_elements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7277100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3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 </a:t>
            </a:r>
            <a:r>
              <a:rPr lang="ko-KR" altLang="en-US" dirty="0" smtClean="0"/>
              <a:t>처리하는 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718185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7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Searching the tree</a:t>
            </a:r>
          </a:p>
        </p:txBody>
      </p:sp>
    </p:spTree>
    <p:extLst>
      <p:ext uri="{BB962C8B-B14F-4D97-AF65-F5344CB8AC3E}">
        <p14:creationId xmlns:p14="http://schemas.microsoft.com/office/powerpoint/2010/main" val="8128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결과를 리턴 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64" y="3448270"/>
            <a:ext cx="48291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4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검색해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3861048"/>
            <a:ext cx="49625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(list)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14" y="3284984"/>
            <a:ext cx="50958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5013176"/>
            <a:ext cx="7056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[&lt;b&gt;The Dormouse's story&lt;/b&gt;,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 </a:t>
            </a:r>
          </a:p>
        </p:txBody>
      </p:sp>
    </p:spTree>
    <p:extLst>
      <p:ext uri="{BB962C8B-B14F-4D97-AF65-F5344CB8AC3E}">
        <p14:creationId xmlns:p14="http://schemas.microsoft.com/office/powerpoint/2010/main" val="41938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0387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:True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708920"/>
            <a:ext cx="48101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6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140968"/>
            <a:ext cx="769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7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Searching the </a:t>
            </a:r>
            <a:r>
              <a:rPr lang="en-US" altLang="ko-KR" dirty="0" smtClean="0"/>
              <a:t>tree:</a:t>
            </a:r>
            <a:r>
              <a:rPr lang="ko-KR" altLang="en-US" dirty="0" smtClean="0"/>
              <a:t>인자처리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15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2924944"/>
            <a:ext cx="74580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4797152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id="link1"&gt;Elsie&lt;/a&gt;] 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</a:t>
            </a:r>
            <a:r>
              <a:rPr lang="en-US" altLang="ko-KR" sz="1400" dirty="0" smtClean="0"/>
              <a:t>&gt;,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</a:t>
            </a:r>
            <a:r>
              <a:rPr lang="en-US" altLang="ko-KR" sz="1400" dirty="0" smtClean="0"/>
              <a:t>&gt;,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33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정규표현식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48150"/>
            <a:ext cx="5276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querystring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 </a:t>
            </a:r>
            <a:r>
              <a:rPr lang="ko-KR" altLang="en-US" dirty="0" smtClean="0"/>
              <a:t>처리하는 함수이며 </a:t>
            </a:r>
            <a:r>
              <a:rPr lang="en-US" altLang="ko-KR" dirty="0" err="1" smtClean="0"/>
              <a:t>params</a:t>
            </a:r>
            <a:r>
              <a:rPr lang="ko-KR" altLang="en-US" dirty="0" smtClean="0"/>
              <a:t>에 넣으면 </a:t>
            </a:r>
            <a:r>
              <a:rPr lang="en-US" altLang="ko-KR" dirty="0" err="1" smtClean="0"/>
              <a:t>querystring</a:t>
            </a:r>
            <a:r>
              <a:rPr lang="ko-KR" altLang="en-US" dirty="0" smtClean="0"/>
              <a:t>으로 표시됨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18" y="3645024"/>
            <a:ext cx="5410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1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접근해서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852936"/>
            <a:ext cx="60388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229200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96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내의 속성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5229200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284984"/>
            <a:ext cx="55149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0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string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(string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601075" cy="360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limit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(limit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출력 양을 제한</a:t>
            </a:r>
            <a:endParaRPr lang="ko-KR" altLang="en-US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74771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3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recursive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(recursive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반복처리를 제한함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0577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Searching the </a:t>
            </a:r>
            <a:r>
              <a:rPr lang="en-US" altLang="ko-KR" dirty="0" smtClean="0"/>
              <a:t>tree:</a:t>
            </a:r>
            <a:r>
              <a:rPr lang="ko-KR" altLang="en-US" dirty="0" smtClean="0"/>
              <a:t>기타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5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find_all_next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find_next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특정 </a:t>
            </a:r>
            <a:r>
              <a:rPr lang="en-US" altLang="ko-KR" dirty="0"/>
              <a:t>tag</a:t>
            </a:r>
            <a:r>
              <a:rPr lang="ko-KR" altLang="en-US" dirty="0"/>
              <a:t>에서 </a:t>
            </a:r>
            <a:r>
              <a:rPr lang="ko-KR" altLang="en-US" dirty="0" smtClean="0"/>
              <a:t>다음에 </a:t>
            </a:r>
            <a:r>
              <a:rPr lang="ko-KR" altLang="en-US" dirty="0"/>
              <a:t>해당되는 </a:t>
            </a:r>
            <a:r>
              <a:rPr lang="en-US" altLang="ko-KR" dirty="0"/>
              <a:t>tag</a:t>
            </a:r>
            <a:r>
              <a:rPr lang="ko-KR" altLang="en-US" dirty="0"/>
              <a:t>를 검색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5024"/>
            <a:ext cx="388843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73710"/>
            <a:ext cx="4176464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0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find_all_previous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find_previous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에서 이전에 해당되는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212976"/>
            <a:ext cx="3888431" cy="253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65889"/>
            <a:ext cx="4032448" cy="225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40052" y="573536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특정 </a:t>
            </a:r>
            <a:r>
              <a:rPr lang="en-US" altLang="ko-KR" sz="1400" dirty="0" smtClean="0"/>
              <a:t>tag </a:t>
            </a:r>
            <a:r>
              <a:rPr lang="ko-KR" altLang="en-US" sz="1400" dirty="0" smtClean="0"/>
              <a:t>값을 주고 </a:t>
            </a:r>
            <a:r>
              <a:rPr lang="en-US" altLang="ko-KR" sz="1400" dirty="0" smtClean="0"/>
              <a:t>recursive </a:t>
            </a:r>
            <a:r>
              <a:rPr lang="ko-KR" altLang="en-US" sz="1400" dirty="0" smtClean="0"/>
              <a:t>처리하지 않으면 모든 결과가 나옴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749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ko-KR" altLang="en-US" sz="6000" dirty="0" smtClean="0"/>
              <a:t>파일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변경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2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</a:t>
            </a:r>
            <a:r>
              <a:rPr lang="ko-KR" altLang="en-US" dirty="0"/>
              <a:t>가</a:t>
            </a:r>
            <a:r>
              <a:rPr lang="ko-KR" altLang="en-US" dirty="0" smtClean="0"/>
              <a:t>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26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r>
              <a:rPr lang="en-US" altLang="ko-KR" dirty="0" smtClean="0"/>
              <a:t> :header/cookies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 </a:t>
            </a:r>
            <a:r>
              <a:rPr lang="ko-KR" altLang="en-US" dirty="0" smtClean="0"/>
              <a:t>처리하는 함수이며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cookies</a:t>
            </a:r>
            <a:r>
              <a:rPr lang="ko-KR" altLang="en-US" dirty="0" smtClean="0"/>
              <a:t>를  넣고 전달</a:t>
            </a:r>
            <a:r>
              <a:rPr lang="en-US" altLang="ko-KR" dirty="0" smtClean="0"/>
              <a:t>. </a:t>
            </a:r>
            <a:r>
              <a:rPr lang="en-US" altLang="ko-KR" dirty="0"/>
              <a:t>  </a:t>
            </a:r>
            <a:r>
              <a:rPr lang="en-US" altLang="ko-KR" dirty="0" err="1" smtClean="0"/>
              <a:t>Res.request</a:t>
            </a:r>
            <a:r>
              <a:rPr lang="ko-KR" altLang="en-US" dirty="0" smtClean="0"/>
              <a:t>로 전달 요청정보 확인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3"/>
            <a:ext cx="8208912" cy="322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5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 처리할 때 사용해야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제일 상위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에서 처리시 문자열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34274"/>
            <a:ext cx="4104456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3284984"/>
            <a:ext cx="403244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3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new_tag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문자열로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하면 문자열로 처리되므로 새로운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만들어서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붙여야 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924944"/>
            <a:ext cx="61817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8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comment </a:t>
            </a:r>
            <a:r>
              <a:rPr lang="ko-KR" altLang="en-US" dirty="0" smtClean="0"/>
              <a:t>추가하기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68" y="3068960"/>
            <a:ext cx="49911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에 대해 위치를 부여해서 추가하기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2636912"/>
            <a:ext cx="66008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7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Insert_before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insert_after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에 대해  추가하기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97" y="3140968"/>
            <a:ext cx="5133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6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변경하기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34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속성명에</a:t>
            </a:r>
            <a:r>
              <a:rPr lang="ko-KR" altLang="en-US" dirty="0" smtClean="0"/>
              <a:t> 직접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속성명을</a:t>
            </a:r>
            <a:r>
              <a:rPr lang="ko-KR" altLang="en-US" dirty="0" smtClean="0"/>
              <a:t> 가지고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직접 변경 및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attr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을 통한 갱신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7006356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replace_with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다른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로 대체하</a:t>
            </a:r>
            <a:r>
              <a:rPr lang="ko-KR" altLang="en-US" dirty="0"/>
              <a:t>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77724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7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wrap/</a:t>
            </a:r>
            <a:r>
              <a:rPr lang="en-US" altLang="ko-KR" dirty="0"/>
              <a:t>unwrap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 </a:t>
            </a:r>
            <a:r>
              <a:rPr lang="en-US" altLang="ko-KR" dirty="0" smtClean="0"/>
              <a:t>tag 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이나 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다른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wrapping/unwrapping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6638925" cy="294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삭제하</a:t>
            </a:r>
            <a:r>
              <a:rPr lang="ko-KR" altLang="en-US" dirty="0"/>
              <a:t>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50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r>
              <a:rPr lang="ko-KR" altLang="en-US" dirty="0" smtClean="0"/>
              <a:t>으로 사이트 호출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사이트 연결해서 </a:t>
            </a:r>
            <a:r>
              <a:rPr lang="ko-KR" altLang="en-US" dirty="0" err="1" smtClean="0"/>
              <a:t>정보가져오기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67684"/>
            <a:ext cx="5256584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5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clear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전부 삭제하기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77247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extract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상위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에서 제거하고 제거된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return</a:t>
            </a:r>
            <a:r>
              <a:rPr lang="ko-KR" altLang="en-US" dirty="0"/>
              <a:t> </a:t>
            </a:r>
            <a:r>
              <a:rPr lang="ko-KR" altLang="en-US" dirty="0" smtClean="0"/>
              <a:t>처리함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77914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4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decompose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상위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에서 제거하지만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결과는 없음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717032"/>
            <a:ext cx="79152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4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respone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412776"/>
            <a:ext cx="844366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urllib</a:t>
            </a:r>
            <a:r>
              <a:rPr lang="en-US" altLang="ko-KR" sz="9600" dirty="0" smtClean="0"/>
              <a:t>/</a:t>
            </a:r>
            <a:br>
              <a:rPr lang="en-US" altLang="ko-KR" sz="9600" dirty="0" smtClean="0"/>
            </a:br>
            <a:r>
              <a:rPr lang="en-US" altLang="ko-KR" sz="9600" dirty="0" smtClean="0"/>
              <a:t>request</a:t>
            </a:r>
            <a:br>
              <a:rPr lang="en-US" altLang="ko-KR" sz="9600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respone</a:t>
            </a:r>
            <a:r>
              <a:rPr lang="en-US" altLang="ko-KR" dirty="0" smtClean="0"/>
              <a:t>: 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encoding </a:t>
            </a:r>
            <a:r>
              <a:rPr lang="ko-KR" altLang="en-US" dirty="0" smtClean="0"/>
              <a:t>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14" y="3429000"/>
            <a:ext cx="6172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6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respone</a:t>
            </a:r>
            <a:r>
              <a:rPr lang="en-US" altLang="ko-KR" dirty="0" smtClean="0"/>
              <a:t>: headers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</a:t>
            </a:r>
            <a:r>
              <a:rPr lang="en-US" altLang="ko-KR" dirty="0" smtClean="0"/>
              <a:t>headers</a:t>
            </a:r>
            <a:r>
              <a:rPr lang="ko-KR" altLang="en-US" dirty="0" smtClean="0"/>
              <a:t>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69532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text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본문 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62" y="2924944"/>
            <a:ext cx="5057775" cy="35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content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본문 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2936"/>
            <a:ext cx="62484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8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raw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</a:t>
            </a:r>
            <a:r>
              <a:rPr lang="en-US" altLang="ko-KR" dirty="0" smtClean="0"/>
              <a:t>(stream=True)</a:t>
            </a:r>
            <a:r>
              <a:rPr lang="ko-KR" altLang="en-US" dirty="0" smtClean="0"/>
              <a:t>에 대한 본문 정보를</a:t>
            </a:r>
            <a:r>
              <a:rPr lang="en-US" altLang="ko-KR" dirty="0" smtClean="0"/>
              <a:t> byte </a:t>
            </a:r>
            <a:r>
              <a:rPr lang="ko-KR" altLang="en-US" dirty="0" smtClean="0"/>
              <a:t>타입으로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80867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본문 정보를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확인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decode</a:t>
            </a:r>
            <a:r>
              <a:rPr lang="ko-KR" altLang="en-US" dirty="0" smtClean="0"/>
              <a:t>가 안되면 오류발생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461657"/>
            <a:ext cx="58293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requests.post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post method</a:t>
            </a:r>
            <a:r>
              <a:rPr lang="ko-KR" altLang="en-US" dirty="0" smtClean="0"/>
              <a:t>로 가져온 정보에 대한 본문 정보를 확</a:t>
            </a:r>
            <a:r>
              <a:rPr lang="ko-KR" altLang="en-US" dirty="0"/>
              <a:t>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81" y="2780928"/>
            <a:ext cx="6315075" cy="383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10700" dirty="0" smtClean="0"/>
              <a:t>2. xml</a:t>
            </a:r>
            <a:br>
              <a:rPr lang="en-US" altLang="ko-KR" sz="10700" dirty="0" smtClean="0"/>
            </a:br>
            <a:endParaRPr lang="ko-KR" altLang="en-US" sz="10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1412776"/>
            <a:ext cx="793960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XMLPULLparser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Urllib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모</a:t>
            </a:r>
            <a:r>
              <a:rPr lang="ko-KR" altLang="en-US" sz="6000" dirty="0"/>
              <a:t>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XMLPullParser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XMLPullParser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</a:t>
            </a:r>
            <a:r>
              <a:rPr lang="en-US" altLang="ko-KR" dirty="0" smtClean="0"/>
              <a:t>feed</a:t>
            </a:r>
            <a:r>
              <a:rPr lang="ko-KR" altLang="en-US" dirty="0" smtClean="0"/>
              <a:t>로 데이터를 제공해서 </a:t>
            </a:r>
            <a:r>
              <a:rPr lang="en-US" altLang="ko-KR" dirty="0" err="1" smtClean="0"/>
              <a:t>read_events</a:t>
            </a:r>
            <a:r>
              <a:rPr lang="ko-KR" altLang="en-US" dirty="0" smtClean="0"/>
              <a:t>로 읽는다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6958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XMLPullParser</a:t>
            </a:r>
            <a:r>
              <a:rPr lang="en-US" altLang="ko-KR" dirty="0"/>
              <a:t>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XMLPullParser.read_events</a:t>
            </a:r>
            <a:r>
              <a:rPr lang="ko-KR" altLang="en-US" dirty="0" smtClean="0"/>
              <a:t>로 읽으면 </a:t>
            </a:r>
            <a:r>
              <a:rPr lang="en-US" altLang="ko-KR" dirty="0" err="1" smtClean="0"/>
              <a:t>getnerator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63722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6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ElementTree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xml </a:t>
            </a:r>
            <a:r>
              <a:rPr lang="en-US" altLang="ko-KR" dirty="0" smtClean="0"/>
              <a:t>load &amp; parse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하나이고 다양한 자식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들을 만듦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76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load &amp; parse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패키지를 제공하지만 동일한 결과를 처리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5184"/>
            <a:ext cx="67437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45024"/>
            <a:ext cx="40100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9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한 후에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child node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8294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4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 : </a:t>
            </a:r>
            <a:r>
              <a:rPr lang="en-US" altLang="ko-KR" dirty="0" err="1" smtClean="0"/>
              <a:t>iter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한 결과가 </a:t>
            </a:r>
            <a:r>
              <a:rPr lang="en-US" altLang="ko-KR" dirty="0" smtClean="0"/>
              <a:t>depth-first </a:t>
            </a:r>
            <a:r>
              <a:rPr lang="en-US" altLang="ko-KR" dirty="0"/>
              <a:t>iteration (DFS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처리</a:t>
            </a:r>
            <a:r>
              <a:rPr lang="en-US" altLang="ko-KR" dirty="0"/>
              <a:t> 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43" y="3429000"/>
            <a:ext cx="65627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2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 :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(tag)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지정하고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한 결과가 </a:t>
            </a:r>
            <a:r>
              <a:rPr lang="en-US" altLang="ko-KR" dirty="0" smtClean="0"/>
              <a:t>depth-first </a:t>
            </a:r>
            <a:r>
              <a:rPr lang="en-US" altLang="ko-KR" dirty="0"/>
              <a:t>iteration (DFS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처리</a:t>
            </a:r>
            <a:r>
              <a:rPr lang="en-US" altLang="ko-KR" dirty="0"/>
              <a:t> 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85" y="3933056"/>
            <a:ext cx="65817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5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</a:t>
            </a:r>
            <a:r>
              <a:rPr lang="ko-KR" altLang="en-US" dirty="0"/>
              <a:t>석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문서를 하나 만듦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5800725" cy="415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 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/>
              <a:t>ElementTree</a:t>
            </a:r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parsing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4386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2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parse 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4000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0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문자열을 만들고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 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3068960"/>
            <a:ext cx="6100961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2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처리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869159"/>
            <a:ext cx="4464496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71882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</a:t>
            </a:r>
            <a:br>
              <a:rPr lang="en-US" altLang="ko-KR" sz="6000" dirty="0" smtClean="0"/>
            </a:br>
            <a:r>
              <a:rPr lang="en-US" altLang="ko-KR" sz="6000" dirty="0" smtClean="0"/>
              <a:t>Element</a:t>
            </a:r>
            <a:br>
              <a:rPr lang="en-US" altLang="ko-KR" sz="6000" dirty="0" smtClean="0"/>
            </a:br>
            <a:r>
              <a:rPr lang="en-US" altLang="ko-KR" sz="6000" dirty="0" smtClean="0"/>
              <a:t>class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14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Element 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계층적 </a:t>
            </a:r>
            <a:r>
              <a:rPr lang="ko-KR" altLang="en-US" dirty="0"/>
              <a:t>데이터 구조를 메모리에 저장하도록 설계된 유연한 컨테이너 객체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15616" y="3356992"/>
            <a:ext cx="698477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tag      :   </a:t>
            </a:r>
            <a:r>
              <a:rPr lang="ko-KR" altLang="en-US" sz="1600" dirty="0" smtClean="0">
                <a:solidFill>
                  <a:schemeClr val="tx1"/>
                </a:solidFill>
              </a:rPr>
              <a:t>이 </a:t>
            </a:r>
            <a:r>
              <a:rPr lang="ko-KR" altLang="en-US" sz="1600" dirty="0">
                <a:solidFill>
                  <a:schemeClr val="tx1"/>
                </a:solidFill>
              </a:rPr>
              <a:t>요소가 나타내는 데이터의 종류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요소 유형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나타내는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     </a:t>
            </a:r>
            <a:r>
              <a:rPr lang="ko-KR" altLang="en-US" sz="1600" dirty="0" smtClean="0">
                <a:solidFill>
                  <a:schemeClr val="tx1"/>
                </a:solidFill>
              </a:rPr>
              <a:t> 문자열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attrib</a:t>
            </a:r>
            <a:r>
              <a:rPr lang="en-US" altLang="ko-KR" sz="1600" dirty="0" smtClean="0">
                <a:solidFill>
                  <a:schemeClr val="tx1"/>
                </a:solidFill>
              </a:rPr>
              <a:t>   : 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사전에 저장된 다수의 속성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text      : 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내용을 담을 텍스트 문자열 및 후행 텍스트를 보관할 </a:t>
            </a:r>
            <a:r>
              <a:rPr lang="ko-KR" altLang="en-US" sz="1600" dirty="0" smtClean="0">
                <a:solidFill>
                  <a:schemeClr val="tx1"/>
                </a:solidFill>
              </a:rPr>
              <a:t>문자열</a:t>
            </a:r>
            <a:endParaRPr lang="ko-KR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child element 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시퀀스에 저장된 다수의 자식 요소들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: Element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문서의 모든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파싱됨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21" y="2708920"/>
            <a:ext cx="6619875" cy="373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scheme, host, port, </a:t>
            </a:r>
            <a:r>
              <a:rPr lang="en-US" altLang="ko-KR" dirty="0" err="1" smtClean="0"/>
              <a:t>path,query</a:t>
            </a:r>
            <a:r>
              <a:rPr lang="en-US" altLang="ko-KR" dirty="0" smtClean="0"/>
              <a:t>, fragment </a:t>
            </a:r>
            <a:r>
              <a:rPr lang="ko-KR" altLang="en-US" dirty="0" smtClean="0"/>
              <a:t>등으로 구성됨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3568" y="3861048"/>
            <a:ext cx="77048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scheme</a:t>
            </a:r>
            <a:r>
              <a:rPr lang="en-US" altLang="ko-KR" dirty="0"/>
              <a:t>:[//[</a:t>
            </a:r>
            <a:r>
              <a:rPr lang="en-US" altLang="ko-KR" dirty="0" err="1"/>
              <a:t>user:password</a:t>
            </a:r>
            <a:r>
              <a:rPr lang="en-US" altLang="ko-KR" dirty="0"/>
              <a:t>@]host[:port]][/]path[?query][#fragment]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tag/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단건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data/country </a:t>
            </a:r>
            <a:r>
              <a:rPr lang="ko-KR" altLang="en-US" dirty="0" err="1" smtClean="0"/>
              <a:t>태크에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와 속성 조회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66198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tag/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 복수건 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data/country </a:t>
            </a:r>
            <a:r>
              <a:rPr lang="ko-KR" altLang="en-US" dirty="0" err="1" smtClean="0"/>
              <a:t>태크에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와 속성 조회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84984"/>
            <a:ext cx="6705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root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속성을 검색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4365104"/>
            <a:ext cx="266429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32448"/>
            <a:ext cx="43338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tag </a:t>
            </a:r>
            <a:r>
              <a:rPr lang="ko-KR" altLang="en-US" dirty="0" smtClean="0"/>
              <a:t>내의 속성들 조회하기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root</a:t>
            </a:r>
            <a:r>
              <a:rPr lang="ko-KR" altLang="en-US" dirty="0" smtClean="0"/>
              <a:t>내의 자식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읽어 </a:t>
            </a:r>
            <a:r>
              <a:rPr lang="en-US" altLang="ko-KR" dirty="0" smtClean="0"/>
              <a:t>keys/items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속성들을 조회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464496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7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356992"/>
            <a:ext cx="52197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SubElement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err="1" smtClean="0"/>
              <a:t>subelement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429000"/>
            <a:ext cx="61912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Element/</a:t>
            </a:r>
            <a:r>
              <a:rPr lang="en-US" altLang="ko-KR" dirty="0" err="1" smtClean="0"/>
              <a:t>SubElement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element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Element/</a:t>
            </a:r>
            <a:r>
              <a:rPr lang="en-US" altLang="ko-KR" dirty="0" err="1" smtClean="0"/>
              <a:t>SubElement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생성해서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에 붙이기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695950" cy="37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insert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자식생성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2293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ParseResult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URL </a:t>
            </a:r>
            <a:r>
              <a:rPr lang="ko-KR" altLang="en-US" dirty="0" smtClean="0"/>
              <a:t>구조를 보고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ParseResult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가 생성됨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8116391" cy="345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remove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자식삭</a:t>
            </a:r>
            <a:r>
              <a:rPr lang="ko-KR" altLang="en-US" dirty="0"/>
              <a:t>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붙였다가 </a:t>
            </a:r>
            <a:r>
              <a:rPr lang="en-US" altLang="ko-KR" dirty="0" smtClean="0"/>
              <a:t>remove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5" y="2996952"/>
            <a:ext cx="62769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err="1" smtClean="0"/>
              <a:t>attrib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추가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64497"/>
            <a:ext cx="61817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Element </a:t>
            </a:r>
            <a:r>
              <a:rPr lang="ko-KR" altLang="en-US" dirty="0" smtClean="0"/>
              <a:t>생성시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생성시 속성을 초기값으로 넣어서  </a:t>
            </a:r>
            <a:r>
              <a:rPr lang="en-US" altLang="ko-KR" dirty="0" err="1" smtClean="0"/>
              <a:t>attrib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추가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구조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dump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구조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xml </a:t>
            </a:r>
            <a:r>
              <a:rPr lang="ko-KR" altLang="en-US" dirty="0" smtClean="0"/>
              <a:t>문서가 만들어지면 </a:t>
            </a:r>
            <a:r>
              <a:rPr lang="en-US" altLang="ko-KR" dirty="0" smtClean="0"/>
              <a:t>dump </a:t>
            </a:r>
            <a:r>
              <a:rPr lang="ko-KR" altLang="en-US" dirty="0" smtClean="0"/>
              <a:t>함수로 구조 확인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tostring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xml</a:t>
            </a:r>
            <a:r>
              <a:rPr lang="ko-KR" altLang="en-US" dirty="0" smtClean="0"/>
              <a:t>로 완성된 것을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결과치 확인하기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7753350" cy="337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 처리 후 문자열표시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전환</a:t>
            </a:r>
            <a:r>
              <a:rPr lang="en-US" altLang="ko-KR" dirty="0" smtClean="0"/>
              <a:t>(XML,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이를 다시 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결과치 확인하기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962775" cy="381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5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Xml/</a:t>
            </a:r>
            <a:r>
              <a:rPr lang="en-US" altLang="ko-KR" sz="6000" dirty="0" err="1" smtClean="0"/>
              <a:t>xpath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searching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indexing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URL </a:t>
            </a:r>
            <a:r>
              <a:rPr lang="ko-KR" altLang="en-US" dirty="0" smtClean="0"/>
              <a:t>구조를 보고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하기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41680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을 통한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연산자를 통해 객체를 참조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0"/>
            <a:ext cx="65722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하나이고 다양한 자식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들을 만듦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9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1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notation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  <a:r>
              <a:rPr lang="ko-KR" altLang="en-US" dirty="0"/>
              <a:t>일부는 지원하지 않음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32187"/>
              </p:ext>
            </p:extLst>
          </p:nvPr>
        </p:nvGraphicFramePr>
        <p:xfrm>
          <a:off x="539552" y="2780928"/>
          <a:ext cx="8280920" cy="3600398"/>
        </p:xfrm>
        <a:graphic>
          <a:graphicData uri="http://schemas.openxmlformats.org/drawingml/2006/table">
            <a:tbl>
              <a:tblPr/>
              <a:tblGrid>
                <a:gridCol w="1562437"/>
                <a:gridCol w="6718483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effectLst/>
                        </a:rPr>
                        <a:t>syntax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effectLst/>
                        </a:rPr>
                        <a:t>meaning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99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tag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지정된 </a:t>
                      </a:r>
                      <a:r>
                        <a:rPr lang="ko-KR" altLang="en-US" sz="1200" dirty="0" err="1" smtClean="0">
                          <a:effectLst/>
                        </a:rPr>
                        <a:t>태그가있는</a:t>
                      </a:r>
                      <a:r>
                        <a:rPr lang="ko-KR" altLang="en-US" sz="1200" dirty="0" smtClean="0">
                          <a:effectLst/>
                        </a:rPr>
                        <a:t> 모든 자식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</a:t>
                      </a:r>
                      <a:r>
                        <a:rPr lang="en-US" altLang="ko-KR" sz="1200" dirty="0" smtClean="0">
                          <a:effectLst/>
                        </a:rPr>
                        <a:t>, "spam"</a:t>
                      </a:r>
                      <a:r>
                        <a:rPr lang="ko-KR" altLang="en-US" sz="1200" dirty="0" smtClean="0">
                          <a:effectLst/>
                        </a:rPr>
                        <a:t>은 </a:t>
                      </a:r>
                      <a:r>
                        <a:rPr lang="en-US" altLang="ko-KR" sz="1200" dirty="0" smtClean="0">
                          <a:effectLst/>
                        </a:rPr>
                        <a:t>"spam"</a:t>
                      </a:r>
                      <a:r>
                        <a:rPr lang="ko-KR" altLang="en-US" sz="1200" dirty="0" smtClean="0">
                          <a:effectLst/>
                        </a:rPr>
                        <a:t>이라는 이름의 모든 하위 요소를 선택하고 </a:t>
                      </a:r>
                      <a:r>
                        <a:rPr lang="en-US" altLang="ko-KR" sz="1200" dirty="0" smtClean="0">
                          <a:effectLst/>
                        </a:rPr>
                        <a:t>"spam / egg"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en-US" altLang="ko-KR" sz="1200" dirty="0" smtClean="0">
                          <a:effectLst/>
                        </a:rPr>
                        <a:t>"spam"</a:t>
                      </a:r>
                      <a:r>
                        <a:rPr lang="ko-KR" altLang="en-US" sz="1200" dirty="0" smtClean="0">
                          <a:effectLst/>
                        </a:rPr>
                        <a:t>이라는 이름의 모든 하위 요소에서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라는 이름의 모든 손자를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범용 이름 </a:t>
                      </a:r>
                      <a:r>
                        <a:rPr lang="en-US" altLang="ko-KR" sz="1200" dirty="0" smtClean="0">
                          <a:effectLst/>
                        </a:rPr>
                        <a:t>( "{</a:t>
                      </a:r>
                      <a:r>
                        <a:rPr lang="en-US" altLang="ko-KR" sz="1200" dirty="0" err="1" smtClean="0">
                          <a:effectLst/>
                        </a:rPr>
                        <a:t>url</a:t>
                      </a:r>
                      <a:r>
                        <a:rPr lang="en-US" altLang="ko-KR" sz="1200" dirty="0" smtClean="0">
                          <a:effectLst/>
                        </a:rPr>
                        <a:t>} local")</a:t>
                      </a:r>
                      <a:r>
                        <a:rPr lang="ko-KR" altLang="en-US" sz="1200" dirty="0" smtClean="0">
                          <a:effectLst/>
                        </a:rPr>
                        <a:t>을 태그로 사용할 수 있습니다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83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*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모든 하위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"* / egg"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라는 이름의 모든 손자를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38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effectLst/>
                        </a:rPr>
                        <a:t>.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현재 </a:t>
                      </a:r>
                      <a:r>
                        <a:rPr lang="ko-KR" altLang="en-US" sz="1200" dirty="0" err="1" smtClean="0">
                          <a:effectLst/>
                        </a:rPr>
                        <a:t>노드를</a:t>
                      </a:r>
                      <a:r>
                        <a:rPr lang="ko-KR" altLang="en-US" sz="1200" dirty="0" smtClean="0">
                          <a:effectLst/>
                        </a:rPr>
                        <a:t> 선택하십시오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이것은 경로의 시작 부분에서 상대 경로임을 </a:t>
                      </a:r>
                      <a:r>
                        <a:rPr lang="ko-KR" altLang="en-US" sz="1200" dirty="0" err="1" smtClean="0">
                          <a:effectLst/>
                        </a:rPr>
                        <a:t>나타</a:t>
                      </a:r>
                      <a:r>
                        <a:rPr lang="ko-KR" altLang="en-US" sz="1200" dirty="0" smtClean="0">
                          <a:effectLst/>
                        </a:rPr>
                        <a:t> 내기 위해 주로 유용합니다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//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현재 요소 아래의 모든 </a:t>
                      </a:r>
                      <a:r>
                        <a:rPr lang="ko-KR" altLang="en-US" sz="1200" dirty="0" err="1" smtClean="0">
                          <a:effectLst/>
                        </a:rPr>
                        <a:t>레벨에있는</a:t>
                      </a:r>
                      <a:r>
                        <a:rPr lang="ko-KR" altLang="en-US" sz="1200" dirty="0" smtClean="0">
                          <a:effectLst/>
                        </a:rPr>
                        <a:t> 모든 하위 요소를 선택합니다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전체 하위 트리 검색</a:t>
                      </a:r>
                      <a:r>
                        <a:rPr lang="en-US" altLang="ko-KR" sz="1200" dirty="0" smtClean="0">
                          <a:effectLst/>
                        </a:rPr>
                        <a:t>).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".//egg"</a:t>
                      </a:r>
                      <a:r>
                        <a:rPr lang="ko-KR" altLang="en-US" sz="1200" dirty="0" smtClean="0">
                          <a:effectLst/>
                        </a:rPr>
                        <a:t>는 전체 </a:t>
                      </a:r>
                      <a:r>
                        <a:rPr lang="ko-KR" altLang="en-US" sz="1200" dirty="0" err="1" smtClean="0">
                          <a:effectLst/>
                        </a:rPr>
                        <a:t>트리에서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..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상위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4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notation 2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searching. </a:t>
            </a:r>
            <a:r>
              <a:rPr lang="ko-KR" altLang="en-US" dirty="0" smtClean="0"/>
              <a:t>일부는 지원하지 않음</a:t>
            </a:r>
            <a:r>
              <a:rPr lang="en-US" altLang="ko-KR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81390"/>
              </p:ext>
            </p:extLst>
          </p:nvPr>
        </p:nvGraphicFramePr>
        <p:xfrm>
          <a:off x="611560" y="3212976"/>
          <a:ext cx="8280920" cy="3456384"/>
        </p:xfrm>
        <a:graphic>
          <a:graphicData uri="http://schemas.openxmlformats.org/drawingml/2006/table">
            <a:tbl>
              <a:tblPr/>
              <a:tblGrid>
                <a:gridCol w="1562437"/>
                <a:gridCol w="6718483"/>
              </a:tblGrid>
              <a:tr h="306581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effectLst/>
                        </a:rPr>
                        <a:t>syntax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effectLst/>
                        </a:rPr>
                        <a:t>meaning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16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[@</a:t>
                      </a:r>
                      <a:r>
                        <a:rPr lang="en-US" sz="1200" b="1" dirty="0" err="1">
                          <a:effectLst/>
                        </a:rPr>
                        <a:t>attrib</a:t>
                      </a:r>
                      <a:r>
                        <a:rPr lang="en-US" sz="1200" b="1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주어진 속성을 가진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".//a[@</a:t>
                      </a:r>
                      <a:r>
                        <a:rPr lang="en-US" altLang="ko-KR" sz="1200" dirty="0" err="1" smtClean="0">
                          <a:effectLst/>
                        </a:rPr>
                        <a:t>href</a:t>
                      </a:r>
                      <a:r>
                        <a:rPr lang="en-US" altLang="ko-KR" sz="1200" dirty="0" smtClean="0">
                          <a:effectLst/>
                        </a:rPr>
                        <a:t>]"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ko-KR" altLang="en-US" sz="1200" dirty="0" err="1" smtClean="0">
                          <a:effectLst/>
                        </a:rPr>
                        <a:t>트리에서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"</a:t>
                      </a:r>
                      <a:r>
                        <a:rPr lang="en-US" altLang="ko-KR" sz="1200" dirty="0" err="1" smtClean="0">
                          <a:effectLst/>
                        </a:rPr>
                        <a:t>href</a:t>
                      </a:r>
                      <a:r>
                        <a:rPr lang="en-US" altLang="ko-KR" sz="1200" dirty="0" smtClean="0">
                          <a:effectLst/>
                        </a:rPr>
                        <a:t>"</a:t>
                      </a:r>
                      <a:r>
                        <a:rPr lang="ko-KR" altLang="en-US" sz="1200" dirty="0" err="1" smtClean="0">
                          <a:effectLst/>
                        </a:rPr>
                        <a:t>속성이있는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"a"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19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[@</a:t>
                      </a:r>
                      <a:r>
                        <a:rPr lang="en-US" sz="1200" b="1" dirty="0" err="1">
                          <a:effectLst/>
                        </a:rPr>
                        <a:t>attrib</a:t>
                      </a:r>
                      <a:r>
                        <a:rPr lang="en-US" sz="1200" b="1" dirty="0">
                          <a:effectLst/>
                        </a:rPr>
                        <a:t>=’value’]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지정된 속성이 지정된 값을 가지는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".//div[@class='sidebar ']"</a:t>
                      </a:r>
                      <a:r>
                        <a:rPr lang="ko-KR" altLang="en-US" sz="1200" dirty="0" smtClean="0">
                          <a:effectLst/>
                        </a:rPr>
                        <a:t>는 클래스의 </a:t>
                      </a:r>
                      <a:r>
                        <a:rPr lang="en-US" altLang="ko-KR" sz="1200" dirty="0" smtClean="0">
                          <a:effectLst/>
                        </a:rPr>
                        <a:t>"sidebar"</a:t>
                      </a:r>
                      <a:r>
                        <a:rPr lang="ko-KR" altLang="en-US" sz="1200" dirty="0" smtClean="0">
                          <a:effectLst/>
                        </a:rPr>
                        <a:t>가있는 </a:t>
                      </a:r>
                      <a:r>
                        <a:rPr lang="ko-KR" altLang="en-US" sz="1200" dirty="0" err="1" smtClean="0">
                          <a:effectLst/>
                        </a:rPr>
                        <a:t>트리의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"div"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현재 릴리스에서는 값에 따옴표를 사용할 수 없습니다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2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[tag]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effectLst/>
                        </a:rPr>
                        <a:t>tag</a:t>
                      </a:r>
                      <a:r>
                        <a:rPr lang="ko-KR" altLang="en-US" sz="1200" dirty="0" smtClean="0">
                          <a:effectLst/>
                        </a:rPr>
                        <a:t>라는 하위 </a:t>
                      </a:r>
                      <a:r>
                        <a:rPr lang="ko-KR" altLang="en-US" sz="1200" dirty="0" err="1" smtClean="0">
                          <a:effectLst/>
                        </a:rPr>
                        <a:t>요소가있는</a:t>
                      </a:r>
                      <a:r>
                        <a:rPr lang="ko-KR" altLang="en-US" sz="1200" dirty="0" smtClean="0">
                          <a:effectLst/>
                        </a:rPr>
                        <a:t>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현재 버전에서는 태그 하나만 사용할 수 있습니다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즉각적인 자식 만 지원됨</a:t>
                      </a:r>
                      <a:r>
                        <a:rPr lang="en-US" altLang="ko-KR" sz="1200" dirty="0" smtClean="0">
                          <a:effectLst/>
                        </a:rPr>
                        <a:t>).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29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[position]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지정된 </a:t>
                      </a:r>
                      <a:r>
                        <a:rPr lang="ko-KR" altLang="en-US" sz="1200" dirty="0" err="1" smtClean="0">
                          <a:effectLst/>
                        </a:rPr>
                        <a:t>위치에있는</a:t>
                      </a:r>
                      <a:r>
                        <a:rPr lang="ko-KR" altLang="en-US" sz="1200" dirty="0" smtClean="0">
                          <a:effectLst/>
                        </a:rPr>
                        <a:t>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위치는 정수 </a:t>
                      </a:r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ko-KR" altLang="en-US" sz="1200" dirty="0" smtClean="0">
                          <a:effectLst/>
                        </a:rPr>
                        <a:t>이 첫 번째 위치 임</a:t>
                      </a:r>
                      <a:r>
                        <a:rPr lang="en-US" altLang="ko-KR" sz="1200" dirty="0" smtClean="0">
                          <a:effectLst/>
                        </a:rPr>
                        <a:t>), </a:t>
                      </a:r>
                      <a:r>
                        <a:rPr lang="ko-KR" altLang="en-US" sz="1200" dirty="0" err="1" smtClean="0">
                          <a:effectLst/>
                        </a:rPr>
                        <a:t>표현식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"last ()"(</a:t>
                      </a:r>
                      <a:r>
                        <a:rPr lang="ko-KR" altLang="en-US" sz="1200" dirty="0" smtClean="0">
                          <a:effectLst/>
                        </a:rPr>
                        <a:t>마지막 위치</a:t>
                      </a:r>
                      <a:r>
                        <a:rPr lang="en-US" altLang="ko-KR" sz="1200" dirty="0" smtClean="0">
                          <a:effectLst/>
                        </a:rPr>
                        <a:t>) </a:t>
                      </a:r>
                      <a:r>
                        <a:rPr lang="ko-KR" altLang="en-US" sz="1200" dirty="0" smtClean="0">
                          <a:effectLst/>
                        </a:rPr>
                        <a:t>또는 </a:t>
                      </a:r>
                      <a:r>
                        <a:rPr lang="en-US" altLang="ko-KR" sz="1200" dirty="0" smtClean="0">
                          <a:effectLst/>
                        </a:rPr>
                        <a:t>last ()</a:t>
                      </a:r>
                      <a:r>
                        <a:rPr lang="ko-KR" altLang="en-US" sz="1200" dirty="0" smtClean="0">
                          <a:effectLst/>
                        </a:rPr>
                        <a:t>에 상대적인 위치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예 </a:t>
                      </a:r>
                      <a:r>
                        <a:rPr lang="en-US" altLang="ko-KR" sz="1200" dirty="0" smtClean="0">
                          <a:effectLst/>
                        </a:rPr>
                        <a:t>: </a:t>
                      </a:r>
                      <a:r>
                        <a:rPr lang="ko-KR" altLang="en-US" sz="1200" dirty="0" smtClean="0">
                          <a:effectLst/>
                        </a:rPr>
                        <a:t>두 번째 행의 </a:t>
                      </a:r>
                      <a:r>
                        <a:rPr lang="en-US" altLang="ko-KR" sz="1200" dirty="0" smtClean="0">
                          <a:effectLst/>
                        </a:rPr>
                        <a:t>"last () - 1") </a:t>
                      </a:r>
                      <a:r>
                        <a:rPr lang="ko-KR" altLang="en-US" sz="1200" dirty="0" smtClean="0">
                          <a:effectLst/>
                        </a:rPr>
                        <a:t>일 수 있습니다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마지막 위치</a:t>
                      </a:r>
                      <a:r>
                        <a:rPr lang="en-US" altLang="ko-KR" sz="1200" dirty="0" smtClean="0">
                          <a:effectLst/>
                        </a:rPr>
                        <a:t>). </a:t>
                      </a:r>
                      <a:r>
                        <a:rPr lang="ko-KR" altLang="en-US" sz="1200" dirty="0" smtClean="0">
                          <a:effectLst/>
                        </a:rPr>
                        <a:t>이 술어에는 태그 이름이 </a:t>
                      </a:r>
                      <a:r>
                        <a:rPr lang="ko-KR" altLang="en-US" sz="1200" dirty="0" err="1" smtClean="0">
                          <a:effectLst/>
                        </a:rPr>
                        <a:t>있어야합니다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Iterfind</a:t>
            </a:r>
            <a:r>
              <a:rPr lang="en-US" altLang="ko-KR" dirty="0" smtClean="0"/>
              <a:t> 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9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tag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72" y="3789040"/>
            <a:ext cx="66294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2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*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모든 하위 요소를 선택합니다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"* / egg"</a:t>
            </a:r>
            <a:r>
              <a:rPr lang="ko-KR" altLang="en-US" dirty="0"/>
              <a:t>는 </a:t>
            </a:r>
            <a:r>
              <a:rPr lang="en-US" altLang="ko-KR" dirty="0"/>
              <a:t>"egg"</a:t>
            </a:r>
            <a:r>
              <a:rPr lang="ko-KR" altLang="en-US" dirty="0"/>
              <a:t>라는 이름의 모든 손자를 선택합니다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3717032"/>
            <a:ext cx="67341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6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[@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en-US" altLang="ko-KR" dirty="0" smtClean="0"/>
              <a:t>(branch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66579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</a:t>
            </a:r>
            <a:r>
              <a:rPr lang="en-US" altLang="ko-KR" dirty="0"/>
              <a:t>[@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en-US" altLang="ko-KR" dirty="0" smtClean="0"/>
              <a:t>(branch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89" y="3573016"/>
            <a:ext cx="67246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9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parse</a:t>
            </a:r>
            <a:r>
              <a:rPr lang="ko-KR" altLang="en-US" dirty="0" smtClean="0"/>
              <a:t>에 대한 결과에 대한 결과 보기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284984"/>
            <a:ext cx="87915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find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find/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findtext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3429000"/>
            <a:ext cx="7200800" cy="2880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find (pattern)</a:t>
            </a:r>
            <a:r>
              <a:rPr lang="ko-KR" altLang="en-US" sz="1600" dirty="0">
                <a:solidFill>
                  <a:schemeClr val="tx1"/>
                </a:solidFill>
              </a:rPr>
              <a:t>는 주어진 패턴과 일치하는 첫 번째 하위 요소를 반환하고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일치하는 요소가 없으면 </a:t>
            </a:r>
            <a:r>
              <a:rPr lang="en-US" altLang="ko-KR" sz="1600" dirty="0">
                <a:solidFill>
                  <a:schemeClr val="tx1"/>
                </a:solidFill>
              </a:rPr>
              <a:t>None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findtext</a:t>
            </a:r>
            <a:r>
              <a:rPr lang="en-US" altLang="ko-KR" sz="1600" dirty="0">
                <a:solidFill>
                  <a:schemeClr val="tx1"/>
                </a:solidFill>
              </a:rPr>
              <a:t> (pattern)</a:t>
            </a:r>
            <a:r>
              <a:rPr lang="ko-KR" altLang="en-US" sz="1600" dirty="0">
                <a:solidFill>
                  <a:schemeClr val="tx1"/>
                </a:solidFill>
              </a:rPr>
              <a:t>은 주어진 패턴과 일치하는 첫 번째 하위 요소의 </a:t>
            </a:r>
            <a:r>
              <a:rPr lang="en-US" altLang="ko-KR" sz="1600" dirty="0">
                <a:solidFill>
                  <a:schemeClr val="tx1"/>
                </a:solidFill>
              </a:rPr>
              <a:t>text </a:t>
            </a:r>
            <a:r>
              <a:rPr lang="ko-KR" altLang="en-US" sz="1600" dirty="0">
                <a:solidFill>
                  <a:schemeClr val="tx1"/>
                </a:solidFill>
              </a:rPr>
              <a:t>속성 값을 반환합니다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일치하는 요소가 </a:t>
            </a:r>
            <a:r>
              <a:rPr lang="ko-KR" altLang="en-US" sz="1600" dirty="0" err="1">
                <a:solidFill>
                  <a:schemeClr val="tx1"/>
                </a:solidFill>
              </a:rPr>
              <a:t>없으면이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메서드는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None </a:t>
            </a:r>
            <a:r>
              <a:rPr lang="ko-KR" altLang="en-US" sz="1600" dirty="0" smtClean="0">
                <a:solidFill>
                  <a:schemeClr val="tx1"/>
                </a:solidFill>
              </a:rPr>
              <a:t>을 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findall</a:t>
            </a:r>
            <a:r>
              <a:rPr lang="en-US" altLang="ko-KR" sz="1600" dirty="0">
                <a:solidFill>
                  <a:schemeClr val="tx1"/>
                </a:solidFill>
              </a:rPr>
              <a:t> (pattern)</a:t>
            </a:r>
            <a:r>
              <a:rPr lang="ko-KR" altLang="en-US" sz="1600" dirty="0">
                <a:solidFill>
                  <a:schemeClr val="tx1"/>
                </a:solidFill>
              </a:rPr>
              <a:t>은 주어진 패턴과 일치하는 모든 서브 </a:t>
            </a:r>
            <a:r>
              <a:rPr lang="ko-KR" altLang="en-US" sz="1600" dirty="0" err="1">
                <a:solidFill>
                  <a:schemeClr val="tx1"/>
                </a:solidFill>
              </a:rPr>
              <a:t>엘리먼트의리스트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5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find/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findtext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객체를 참조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429000"/>
            <a:ext cx="78581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xpath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xpath</a:t>
            </a:r>
            <a:r>
              <a:rPr lang="ko-KR" altLang="en-US" dirty="0" smtClean="0"/>
              <a:t>로 내부 위치 </a:t>
            </a:r>
            <a:r>
              <a:rPr lang="ko-KR" altLang="en-US" dirty="0" err="1" smtClean="0"/>
              <a:t>지정후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조회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645024"/>
            <a:ext cx="70199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getiterator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getchildren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780928"/>
            <a:ext cx="7200800" cy="3528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getiterator</a:t>
            </a:r>
            <a:r>
              <a:rPr lang="en-US" altLang="ko-KR" sz="1600" dirty="0">
                <a:solidFill>
                  <a:schemeClr val="tx1"/>
                </a:solidFill>
              </a:rPr>
              <a:t> (tag)</a:t>
            </a:r>
            <a:r>
              <a:rPr lang="ko-KR" altLang="en-US" sz="1600" dirty="0">
                <a:solidFill>
                  <a:schemeClr val="tx1"/>
                </a:solidFill>
              </a:rPr>
              <a:t>는 서브 </a:t>
            </a:r>
            <a:r>
              <a:rPr lang="ko-KR" altLang="en-US" sz="1600" dirty="0" err="1">
                <a:solidFill>
                  <a:schemeClr val="tx1"/>
                </a:solidFill>
              </a:rPr>
              <a:t>트리의</a:t>
            </a:r>
            <a:r>
              <a:rPr lang="ko-KR" altLang="en-US" sz="1600" dirty="0">
                <a:solidFill>
                  <a:schemeClr val="tx1"/>
                </a:solidFill>
              </a:rPr>
              <a:t> 모든 레벨에서 주어진 태그를 가진 모든 서브 </a:t>
            </a:r>
            <a:r>
              <a:rPr lang="ko-KR" altLang="en-US" sz="1600" dirty="0" err="1">
                <a:solidFill>
                  <a:schemeClr val="tx1"/>
                </a:solidFill>
              </a:rPr>
              <a:t>엘리먼트를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포함하는리스트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리턴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요소는 문서 순서대로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트리를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XML </a:t>
            </a:r>
            <a:r>
              <a:rPr lang="ko-KR" altLang="en-US" sz="1600" dirty="0">
                <a:solidFill>
                  <a:schemeClr val="tx1"/>
                </a:solidFill>
              </a:rPr>
              <a:t>파일로 저장 한 경우 나타나는 순서와 동일한 순서로</a:t>
            </a:r>
            <a:r>
              <a:rPr lang="en-US" altLang="ko-KR" sz="1600" dirty="0">
                <a:solidFill>
                  <a:schemeClr val="tx1"/>
                </a:solidFill>
              </a:rPr>
              <a:t>).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getiterator</a:t>
            </a:r>
            <a:r>
              <a:rPr lang="en-US" altLang="ko-KR" sz="1600" dirty="0">
                <a:solidFill>
                  <a:schemeClr val="tx1"/>
                </a:solidFill>
              </a:rPr>
              <a:t> () (</a:t>
            </a:r>
            <a:r>
              <a:rPr lang="ko-KR" altLang="en-US" sz="1600" dirty="0">
                <a:solidFill>
                  <a:schemeClr val="tx1"/>
                </a:solidFill>
              </a:rPr>
              <a:t>인수 없음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는 서브 </a:t>
            </a:r>
            <a:r>
              <a:rPr lang="ko-KR" altLang="en-US" sz="1600" dirty="0" err="1">
                <a:solidFill>
                  <a:schemeClr val="tx1"/>
                </a:solidFill>
              </a:rPr>
              <a:t>트리에있는</a:t>
            </a:r>
            <a:r>
              <a:rPr lang="ko-KR" altLang="en-US" sz="1600" dirty="0">
                <a:solidFill>
                  <a:schemeClr val="tx1"/>
                </a:solidFill>
              </a:rPr>
              <a:t> 모든 하위 요소의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getchildren</a:t>
            </a:r>
            <a:r>
              <a:rPr lang="en-US" altLang="ko-KR" sz="1600" dirty="0">
                <a:solidFill>
                  <a:schemeClr val="tx1"/>
                </a:solidFill>
              </a:rPr>
              <a:t> ()</a:t>
            </a:r>
            <a:r>
              <a:rPr lang="ko-KR" altLang="en-US" sz="1600" dirty="0">
                <a:solidFill>
                  <a:schemeClr val="tx1"/>
                </a:solidFill>
              </a:rPr>
              <a:t>은 모든 직접 하위 요소의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반복 가능한 다른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반환합니다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 </a:t>
            </a:r>
            <a:r>
              <a:rPr lang="ko-KR" altLang="en-US" sz="16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600" dirty="0">
                <a:solidFill>
                  <a:schemeClr val="tx1"/>
                </a:solidFill>
              </a:rPr>
              <a:t> 더 이상 사용되지 </a:t>
            </a:r>
            <a:r>
              <a:rPr lang="ko-KR" altLang="en-US" sz="1600" dirty="0" smtClean="0">
                <a:solidFill>
                  <a:schemeClr val="tx1"/>
                </a:solidFill>
              </a:rPr>
              <a:t>않음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새로운 </a:t>
            </a:r>
            <a:r>
              <a:rPr lang="ko-KR" altLang="en-US" sz="1600" dirty="0">
                <a:solidFill>
                  <a:schemeClr val="tx1"/>
                </a:solidFill>
              </a:rPr>
              <a:t>코드는 자식에 액세스하기 위해 인덱싱 또는 분할을 사용하거나 목록을 가져 오기 위해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elem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/>
              <a:t> </a:t>
            </a:r>
            <a:r>
              <a:rPr lang="ko-KR" altLang="en-US" dirty="0" smtClean="0"/>
              <a:t>즉 자식을 </a:t>
            </a:r>
            <a:r>
              <a:rPr lang="en-US" altLang="ko-KR" dirty="0" err="1" smtClean="0"/>
              <a:t>getiterator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getchildren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45024"/>
            <a:ext cx="8077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Xml/html </a:t>
            </a:r>
            <a:br>
              <a:rPr lang="en-US" altLang="ko-KR" sz="6000" dirty="0" smtClean="0"/>
            </a:br>
            <a:r>
              <a:rPr lang="ko-KR" altLang="en-US" sz="6000" dirty="0" smtClean="0"/>
              <a:t>파일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2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parse</a:t>
            </a:r>
            <a:r>
              <a:rPr lang="ko-KR" altLang="en-US" dirty="0" smtClean="0"/>
              <a:t>로 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parse </a:t>
            </a:r>
            <a:r>
              <a:rPr lang="ko-KR" altLang="en-US" dirty="0" smtClean="0"/>
              <a:t>함수를 통해 직접 접근하거나 파일을 읽고 전달 받아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60851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5064"/>
            <a:ext cx="33924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63259</TotalTime>
  <Words>6524</Words>
  <Application>Microsoft Office PowerPoint</Application>
  <PresentationFormat>화면 슬라이드 쇼(4:3)</PresentationFormat>
  <Paragraphs>1401</Paragraphs>
  <Slides>282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282</vt:i4>
      </vt:variant>
    </vt:vector>
  </HeadingPairs>
  <TitlesOfParts>
    <vt:vector size="283" baseType="lpstr">
      <vt:lpstr>가을</vt:lpstr>
      <vt:lpstr>Python  데이터 검색 데이터 정제</vt:lpstr>
      <vt:lpstr>1.  Urllib/request 2.  Xml 3.  Json 4. 정규표현식 5.  크롤링(bs4) </vt:lpstr>
      <vt:lpstr>  1. urllib/ request </vt:lpstr>
      <vt:lpstr>Urllib 모듈 </vt:lpstr>
      <vt:lpstr>url 해석하기</vt:lpstr>
      <vt:lpstr>URL 구조</vt:lpstr>
      <vt:lpstr>ParseResult class</vt:lpstr>
      <vt:lpstr>url parse 하기</vt:lpstr>
      <vt:lpstr>url parse 결과</vt:lpstr>
      <vt:lpstr>Query string 해석하기</vt:lpstr>
      <vt:lpstr>Url내의 query string 구조 </vt:lpstr>
      <vt:lpstr>Url내의 query string parsing </vt:lpstr>
      <vt:lpstr>Url내의 query string 만들기 </vt:lpstr>
      <vt:lpstr>url 열기</vt:lpstr>
      <vt:lpstr>URL로 site open 하기 </vt:lpstr>
      <vt:lpstr>URL로 site open : read </vt:lpstr>
      <vt:lpstr>Request 이용 url 열기</vt:lpstr>
      <vt:lpstr>Request class 이해하기</vt:lpstr>
      <vt:lpstr>URL로 site open 하기 </vt:lpstr>
      <vt:lpstr>Url과 data를 넣고 오픈하기</vt:lpstr>
      <vt:lpstr>Url과 data를 넣고 오픈하기</vt:lpstr>
      <vt:lpstr>Url과 data를 넣고 오픈 결과</vt:lpstr>
      <vt:lpstr>Requests 모듈 </vt:lpstr>
      <vt:lpstr> requests.get</vt:lpstr>
      <vt:lpstr> requests.get</vt:lpstr>
      <vt:lpstr> requests.get : querystring</vt:lpstr>
      <vt:lpstr> requests.get :header/cookies</vt:lpstr>
      <vt:lpstr> requests.get으로 사이트 호출</vt:lpstr>
      <vt:lpstr>respone</vt:lpstr>
      <vt:lpstr> respone: encoding</vt:lpstr>
      <vt:lpstr> respone: headers</vt:lpstr>
      <vt:lpstr> respone : text</vt:lpstr>
      <vt:lpstr> respone : content</vt:lpstr>
      <vt:lpstr> respone : raw</vt:lpstr>
      <vt:lpstr> respone : json</vt:lpstr>
      <vt:lpstr> requests.post</vt:lpstr>
      <vt:lpstr> post</vt:lpstr>
      <vt:lpstr>  2. xml </vt:lpstr>
      <vt:lpstr>Xml  XMLPULLparser </vt:lpstr>
      <vt:lpstr> XMLPullParser 이용</vt:lpstr>
      <vt:lpstr> XMLPullParser 실행 결과</vt:lpstr>
      <vt:lpstr>Xml  ElementTree class 이해하기</vt:lpstr>
      <vt:lpstr> xml load &amp; parse</vt:lpstr>
      <vt:lpstr> xml 문서 만들기 </vt:lpstr>
      <vt:lpstr> xml 문서 load &amp; parse</vt:lpstr>
      <vt:lpstr> xml 문서 searching</vt:lpstr>
      <vt:lpstr> xml 문서 searching : iter</vt:lpstr>
      <vt:lpstr> xml 문서 searching : iter(tag)</vt:lpstr>
      <vt:lpstr> xml 문서 parsing</vt:lpstr>
      <vt:lpstr> xml 문서 만들기</vt:lpstr>
      <vt:lpstr> xml 문서 ElementTree parsing</vt:lpstr>
      <vt:lpstr> xml 문서 parse parsing</vt:lpstr>
      <vt:lpstr> xml 문자열 parsing</vt:lpstr>
      <vt:lpstr> 문자열을 만들고 xml  parsing</vt:lpstr>
      <vt:lpstr> 처리 결과</vt:lpstr>
      <vt:lpstr>Xml Element class  이해하기</vt:lpstr>
      <vt:lpstr> Element Type</vt:lpstr>
      <vt:lpstr>Element type</vt:lpstr>
      <vt:lpstr> xml 문서 : Element </vt:lpstr>
      <vt:lpstr> Element 조회</vt:lpstr>
      <vt:lpstr> xml 문서 tag/attrib 단건 조회</vt:lpstr>
      <vt:lpstr> xml 문서 tag/attrib 복수건 조회</vt:lpstr>
      <vt:lpstr> get 메소드로 attrib검색</vt:lpstr>
      <vt:lpstr> tag 내의 속성들 조회하기</vt:lpstr>
      <vt:lpstr> Element 생성</vt:lpstr>
      <vt:lpstr> Element 생성</vt:lpstr>
      <vt:lpstr> SubElement 생성</vt:lpstr>
      <vt:lpstr> Element/SubElement 생성</vt:lpstr>
      <vt:lpstr> insert 메소드로 자식생성</vt:lpstr>
      <vt:lpstr> remove 메소드로 자식삭제</vt:lpstr>
      <vt:lpstr> attribute 생성</vt:lpstr>
      <vt:lpstr> indexing으로 속성 추가</vt:lpstr>
      <vt:lpstr>Element 생성시 속성 추가</vt:lpstr>
      <vt:lpstr> xml 구조 확인</vt:lpstr>
      <vt:lpstr> dump로 xml 구조 확인</vt:lpstr>
      <vt:lpstr> tostring으로 xml 보기</vt:lpstr>
      <vt:lpstr> 문자열을 xml 처리 후 문자열표시</vt:lpstr>
      <vt:lpstr>Xml/xpath  searching</vt:lpstr>
      <vt:lpstr> Element indexing</vt:lpstr>
      <vt:lpstr>  indexing을 통한 Element 검색</vt:lpstr>
      <vt:lpstr> xml 문서 만들기 </vt:lpstr>
      <vt:lpstr> xpath 설명</vt:lpstr>
      <vt:lpstr> Xpath notation 1</vt:lpstr>
      <vt:lpstr> Xpath notation 2</vt:lpstr>
      <vt:lpstr>Iterfind searching</vt:lpstr>
      <vt:lpstr> Xpath 사용하기 : tag</vt:lpstr>
      <vt:lpstr> Xpath 사용하기 : *</vt:lpstr>
      <vt:lpstr> Xpath 사용하기 : [@속성]</vt:lpstr>
      <vt:lpstr> Xpath 사용하기 : [@속성=값]</vt:lpstr>
      <vt:lpstr> find 메소드 searching</vt:lpstr>
      <vt:lpstr>  find 메소드 특징</vt:lpstr>
      <vt:lpstr>  find메소드를 통해 tag 접근</vt:lpstr>
      <vt:lpstr>  find메소드 : xpath</vt:lpstr>
      <vt:lpstr> get 메소드 searching</vt:lpstr>
      <vt:lpstr>  get 메소드 특징</vt:lpstr>
      <vt:lpstr> get 메소드를 통한 tag를 검색</vt:lpstr>
      <vt:lpstr>Xml/html  파일 처리</vt:lpstr>
      <vt:lpstr> 파일 읽기</vt:lpstr>
      <vt:lpstr> parse로  읽기</vt:lpstr>
      <vt:lpstr>ElementTree로 읽기</vt:lpstr>
      <vt:lpstr> 파일 생성</vt:lpstr>
      <vt:lpstr>ElementTree로 xml파일 생성</vt:lpstr>
      <vt:lpstr>ElementTree로 html파일 생성</vt:lpstr>
      <vt:lpstr>  3. JSon </vt:lpstr>
      <vt:lpstr>Json 기본</vt:lpstr>
      <vt:lpstr>JSON 기본 문장 </vt:lpstr>
      <vt:lpstr>JSON 변환기준</vt:lpstr>
      <vt:lpstr>decoding</vt:lpstr>
      <vt:lpstr>encoding</vt:lpstr>
      <vt:lpstr>decoding  처리</vt:lpstr>
      <vt:lpstr>json module : load()</vt:lpstr>
      <vt:lpstr>json.load() 파라미터</vt:lpstr>
      <vt:lpstr>기본</vt:lpstr>
      <vt:lpstr>json module : loads()</vt:lpstr>
      <vt:lpstr>json Module : json.loads </vt:lpstr>
      <vt:lpstr>기본</vt:lpstr>
      <vt:lpstr> object_hook 이용하기</vt:lpstr>
      <vt:lpstr>obejct_hook 처리 방식 </vt:lpstr>
      <vt:lpstr>obejct_hook : 클래스 생성</vt:lpstr>
      <vt:lpstr>obejct_hook : 함수 생성</vt:lpstr>
      <vt:lpstr>obejct_hook : 실행</vt:lpstr>
      <vt:lpstr>obejct_hook 이용한 encoding</vt:lpstr>
      <vt:lpstr>JSONDecoder/JSONEncoder</vt:lpstr>
      <vt:lpstr>JSONDecoder/JSONEncoder</vt:lpstr>
      <vt:lpstr>Encoding  처리</vt:lpstr>
      <vt:lpstr>json module : dump()</vt:lpstr>
      <vt:lpstr>json.dump 파라미터</vt:lpstr>
      <vt:lpstr>기본</vt:lpstr>
      <vt:lpstr>json module : dumps()</vt:lpstr>
      <vt:lpstr>json.dumps </vt:lpstr>
      <vt:lpstr>기본</vt:lpstr>
      <vt:lpstr>Dict 타입을 JSON 변환</vt:lpstr>
      <vt:lpstr>Dict 타입을 JSON 변환 결과</vt:lpstr>
      <vt:lpstr>tuple -&gt;list</vt:lpstr>
      <vt:lpstr>ensure_ascii 처리</vt:lpstr>
      <vt:lpstr>JSON pretty print</vt:lpstr>
      <vt:lpstr>separators 처리</vt:lpstr>
      <vt:lpstr>default 처리 흐름</vt:lpstr>
      <vt:lpstr>default : 사용자정의 객체1</vt:lpstr>
      <vt:lpstr>default : 사용자정의 객체 2</vt:lpstr>
      <vt:lpstr>default  : set type변환</vt:lpstr>
      <vt:lpstr>json module : JSONEecorder</vt:lpstr>
      <vt:lpstr>Encode/iterencode</vt:lpstr>
      <vt:lpstr>  4. 정규표현식 </vt:lpstr>
      <vt:lpstr>정규표현식 문법</vt:lpstr>
      <vt:lpstr>정규표현식</vt:lpstr>
      <vt:lpstr>정규표현식 </vt:lpstr>
      <vt:lpstr>정규표현식 -Compile</vt:lpstr>
      <vt:lpstr>정규표현식 –Compile 후 검색</vt:lpstr>
      <vt:lpstr>정규식 정의 및 실행  </vt:lpstr>
      <vt:lpstr>Compile 함수 옵션</vt:lpstr>
      <vt:lpstr>Compile Options- DOTALL, S </vt:lpstr>
      <vt:lpstr>Compile Options-IGNORECASE, I</vt:lpstr>
      <vt:lpstr>Compile Options-MULTILINE, M</vt:lpstr>
      <vt:lpstr>Compile Options-VERBOSE, X</vt:lpstr>
      <vt:lpstr>문자패턴</vt:lpstr>
      <vt:lpstr>리터럴</vt:lpstr>
      <vt:lpstr>메타문자</vt:lpstr>
      <vt:lpstr>문자클래스(character class, [])</vt:lpstr>
      <vt:lpstr>축약형 문자표현</vt:lpstr>
      <vt:lpstr>축약형 문자표현-세부</vt:lpstr>
      <vt:lpstr>문자 형식과 축약형 매핑</vt:lpstr>
      <vt:lpstr>축약형 문자표현 : 문자처리</vt:lpstr>
      <vt:lpstr>축약형 문자표현 : 숫자처리</vt:lpstr>
      <vt:lpstr>단어의 경계</vt:lpstr>
      <vt:lpstr>Anchor (^ )</vt:lpstr>
      <vt:lpstr>Anchor ( $)</vt:lpstr>
      <vt:lpstr>DOT(.)</vt:lpstr>
      <vt:lpstr>백슬래시(\) 문제</vt:lpstr>
      <vt:lpstr>Alternatives (|,or)</vt:lpstr>
      <vt:lpstr>수량자</vt:lpstr>
      <vt:lpstr>반복 ({m}) </vt:lpstr>
      <vt:lpstr>반복 ({m,n}) </vt:lpstr>
      <vt:lpstr>반복 (*)</vt:lpstr>
      <vt:lpstr>반복 (+)</vt:lpstr>
      <vt:lpstr>반복 (?)</vt:lpstr>
      <vt:lpstr>non-greedy  (*?, +?, ??)</vt:lpstr>
      <vt:lpstr>Group : 기본</vt:lpstr>
      <vt:lpstr>Grouping 기준</vt:lpstr>
      <vt:lpstr>Grouping(…)</vt:lpstr>
      <vt:lpstr>Grouping(…) 주의사항</vt:lpstr>
      <vt:lpstr>Grouping(…)  처리</vt:lpstr>
      <vt:lpstr>Grouping(…) : 기존 그룹 재사용</vt:lpstr>
      <vt:lpstr>Named Group</vt:lpstr>
      <vt:lpstr>Non-capture : (?: …)</vt:lpstr>
      <vt:lpstr>Group :subexpression</vt:lpstr>
      <vt:lpstr>하위표현패턴</vt:lpstr>
      <vt:lpstr>기존 네임그룹 참조(?P=name)</vt:lpstr>
      <vt:lpstr>주석(?#...)</vt:lpstr>
      <vt:lpstr>전방탐색(?=...)/(?!...)</vt:lpstr>
      <vt:lpstr>후방탐색(?&lt;=...)/(?&lt;!...)</vt:lpstr>
      <vt:lpstr>(?(id/name)yes…|no…)</vt:lpstr>
      <vt:lpstr>패턴변경자</vt:lpstr>
      <vt:lpstr>Grouping(?iLmsux)</vt:lpstr>
      <vt:lpstr>패턴변경자 -1</vt:lpstr>
      <vt:lpstr>패턴변경자 -2</vt:lpstr>
      <vt:lpstr>Re  Module 처리</vt:lpstr>
      <vt:lpstr>Search/match 함수</vt:lpstr>
      <vt:lpstr>match 함수</vt:lpstr>
      <vt:lpstr>match – match object</vt:lpstr>
      <vt:lpstr>search – match object</vt:lpstr>
      <vt:lpstr>search – named group 처리</vt:lpstr>
      <vt:lpstr>sub 함수</vt:lpstr>
      <vt:lpstr>함수:문자열 수정</vt:lpstr>
      <vt:lpstr>함수: 함수를 이용한 수정</vt:lpstr>
      <vt:lpstr>함수:Greedy vs Non-Greedy</vt:lpstr>
      <vt:lpstr>검색 함수</vt:lpstr>
      <vt:lpstr>findall</vt:lpstr>
      <vt:lpstr>finditer</vt:lpstr>
      <vt:lpstr>패턴 쪼개기 함수</vt:lpstr>
      <vt:lpstr>split</vt:lpstr>
      <vt:lpstr>Match Object 메소드</vt:lpstr>
      <vt:lpstr>match object method</vt:lpstr>
      <vt:lpstr>match object :group 메소드 </vt:lpstr>
      <vt:lpstr>match object :groups 메소드 </vt:lpstr>
      <vt:lpstr>match object :groupdict 메소드 </vt:lpstr>
      <vt:lpstr>match object :start/end/span</vt:lpstr>
      <vt:lpstr>  5. 크롤링 (BS4)</vt:lpstr>
      <vt:lpstr>Making  the soup </vt:lpstr>
      <vt:lpstr>Making the soup</vt:lpstr>
      <vt:lpstr> Making the soup</vt:lpstr>
      <vt:lpstr> BeautifulSoup :parser</vt:lpstr>
      <vt:lpstr> Kinds of objects : tag</vt:lpstr>
      <vt:lpstr>Html 파일  구동</vt:lpstr>
      <vt:lpstr>Soup 기본</vt:lpstr>
      <vt:lpstr> html 파일 만들기</vt:lpstr>
      <vt:lpstr> BeautifulSoup로 파싱해보기</vt:lpstr>
      <vt:lpstr> BeautifulSoup로 내부 접근</vt:lpstr>
      <vt:lpstr> BeautifulSoup: tag/attrib</vt:lpstr>
      <vt:lpstr> BeautifulSoup : 속성검색</vt:lpstr>
      <vt:lpstr>Soup내 string 속성</vt:lpstr>
      <vt:lpstr> BeautifulSoup : strings</vt:lpstr>
      <vt:lpstr> BeautifulSoup : stripped_strings 1</vt:lpstr>
      <vt:lpstr> BeautifulSoup : stripped_strings 2</vt:lpstr>
      <vt:lpstr>Html 파일  이동 검색</vt:lpstr>
      <vt:lpstr> 주요 메소드 시그너처</vt:lpstr>
      <vt:lpstr>Soup 상위 이동</vt:lpstr>
      <vt:lpstr> BeautifulSoup : parent</vt:lpstr>
      <vt:lpstr> BeautifulSoup : parents</vt:lpstr>
      <vt:lpstr>Soup   동등 이동 </vt:lpstr>
      <vt:lpstr> BeautifulSoup : sibling</vt:lpstr>
      <vt:lpstr> BeautifulSoup : siblings</vt:lpstr>
      <vt:lpstr>Soup 하위 이동</vt:lpstr>
      <vt:lpstr> BeautifulSoup : children</vt:lpstr>
      <vt:lpstr> BeautifulSoup : descendants</vt:lpstr>
      <vt:lpstr> BeautifulSoup : contents</vt:lpstr>
      <vt:lpstr>Soup 전후 이동</vt:lpstr>
      <vt:lpstr> BeautifulSoup : element</vt:lpstr>
      <vt:lpstr> BeautifulSoup : elements</vt:lpstr>
      <vt:lpstr>Searching the tree</vt:lpstr>
      <vt:lpstr> find</vt:lpstr>
      <vt:lpstr>find_all : 문자열</vt:lpstr>
      <vt:lpstr>find_all : list</vt:lpstr>
      <vt:lpstr>find_all : 정규표현식</vt:lpstr>
      <vt:lpstr>find_all :True</vt:lpstr>
      <vt:lpstr>find_all : 함수</vt:lpstr>
      <vt:lpstr>Searching the tree:인자처리</vt:lpstr>
      <vt:lpstr>find_all : 키워드 인자</vt:lpstr>
      <vt:lpstr>find_all : 키워드 인자/정규표현식</vt:lpstr>
      <vt:lpstr>find_all : 키워드 인자/함수</vt:lpstr>
      <vt:lpstr>find_all : 키워드 인자/dict</vt:lpstr>
      <vt:lpstr>find_all : string 키워드 인자</vt:lpstr>
      <vt:lpstr>find_all : limit 키워드 인자</vt:lpstr>
      <vt:lpstr>find_all : recursive 키워드 인자</vt:lpstr>
      <vt:lpstr>Searching the tree:기타</vt:lpstr>
      <vt:lpstr>find_all_next/find_next</vt:lpstr>
      <vt:lpstr>find_all_previous/find_previous</vt:lpstr>
      <vt:lpstr>Html 파일  변경</vt:lpstr>
      <vt:lpstr>추가하기</vt:lpstr>
      <vt:lpstr>append</vt:lpstr>
      <vt:lpstr> new_tag 메소드</vt:lpstr>
      <vt:lpstr>comment</vt:lpstr>
      <vt:lpstr>insert</vt:lpstr>
      <vt:lpstr>Insert_before/insert_after</vt:lpstr>
      <vt:lpstr>변경하기</vt:lpstr>
      <vt:lpstr>속성명에 직접 변경</vt:lpstr>
      <vt:lpstr> replace_with</vt:lpstr>
      <vt:lpstr> wrap/unwrap()</vt:lpstr>
      <vt:lpstr>삭제하기</vt:lpstr>
      <vt:lpstr> clear</vt:lpstr>
      <vt:lpstr> extract</vt:lpstr>
      <vt:lpstr> decompose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721</cp:revision>
  <cp:lastPrinted>2016-12-15T10:04:15Z</cp:lastPrinted>
  <dcterms:created xsi:type="dcterms:W3CDTF">2015-12-01T07:34:30Z</dcterms:created>
  <dcterms:modified xsi:type="dcterms:W3CDTF">2016-12-25T23:52:17Z</dcterms:modified>
</cp:coreProperties>
</file>